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1"/>
  </p:sldMasterIdLst>
  <p:notesMasterIdLst>
    <p:notesMasterId r:id="rId49"/>
  </p:notesMasterIdLst>
  <p:sldIdLst>
    <p:sldId id="289" r:id="rId2"/>
    <p:sldId id="290" r:id="rId3"/>
    <p:sldId id="291" r:id="rId4"/>
    <p:sldId id="292" r:id="rId5"/>
    <p:sldId id="294" r:id="rId6"/>
    <p:sldId id="295" r:id="rId7"/>
    <p:sldId id="296" r:id="rId8"/>
    <p:sldId id="297" r:id="rId9"/>
    <p:sldId id="298" r:id="rId10"/>
    <p:sldId id="299" r:id="rId11"/>
    <p:sldId id="300" r:id="rId12"/>
    <p:sldId id="301" r:id="rId13"/>
    <p:sldId id="302" r:id="rId14"/>
    <p:sldId id="303" r:id="rId15"/>
    <p:sldId id="304" r:id="rId16"/>
    <p:sldId id="305" r:id="rId17"/>
    <p:sldId id="306" r:id="rId18"/>
    <p:sldId id="307" r:id="rId19"/>
    <p:sldId id="308" r:id="rId20"/>
    <p:sldId id="309" r:id="rId21"/>
    <p:sldId id="311" r:id="rId22"/>
    <p:sldId id="312" r:id="rId23"/>
    <p:sldId id="313" r:id="rId24"/>
    <p:sldId id="314" r:id="rId25"/>
    <p:sldId id="315" r:id="rId26"/>
    <p:sldId id="316" r:id="rId27"/>
    <p:sldId id="317" r:id="rId28"/>
    <p:sldId id="318" r:id="rId29"/>
    <p:sldId id="319" r:id="rId30"/>
    <p:sldId id="320" r:id="rId31"/>
    <p:sldId id="321" r:id="rId32"/>
    <p:sldId id="322" r:id="rId33"/>
    <p:sldId id="323" r:id="rId34"/>
    <p:sldId id="324" r:id="rId35"/>
    <p:sldId id="325" r:id="rId36"/>
    <p:sldId id="326" r:id="rId37"/>
    <p:sldId id="327" r:id="rId38"/>
    <p:sldId id="328" r:id="rId39"/>
    <p:sldId id="329" r:id="rId40"/>
    <p:sldId id="330" r:id="rId41"/>
    <p:sldId id="331" r:id="rId42"/>
    <p:sldId id="332" r:id="rId43"/>
    <p:sldId id="333" r:id="rId44"/>
    <p:sldId id="334" r:id="rId45"/>
    <p:sldId id="335" r:id="rId46"/>
    <p:sldId id="336" r:id="rId47"/>
    <p:sldId id="337"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07BB2A-AFB6-4E8D-B2D1-51F88F30DA60}" v="1" dt="2024-10-28T11:42:11.1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93" autoAdjust="0"/>
    <p:restoredTop sz="94660"/>
  </p:normalViewPr>
  <p:slideViewPr>
    <p:cSldViewPr snapToGrid="0">
      <p:cViewPr varScale="1">
        <p:scale>
          <a:sx n="102" d="100"/>
          <a:sy n="102" d="100"/>
        </p:scale>
        <p:origin x="4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scar Veldhoven" userId="6567d422-9479-47f3-9a64-c323eb72cfc9" providerId="ADAL" clId="{1A07BB2A-AFB6-4E8D-B2D1-51F88F30DA60}"/>
    <pc:docChg chg="undo custSel addSld delSld modSld delMainMaster">
      <pc:chgData name="Oscar Veldhoven" userId="6567d422-9479-47f3-9a64-c323eb72cfc9" providerId="ADAL" clId="{1A07BB2A-AFB6-4E8D-B2D1-51F88F30DA60}" dt="2024-10-28T11:41:54.457" v="9" actId="1076"/>
      <pc:docMkLst>
        <pc:docMk/>
      </pc:docMkLst>
      <pc:sldChg chg="del">
        <pc:chgData name="Oscar Veldhoven" userId="6567d422-9479-47f3-9a64-c323eb72cfc9" providerId="ADAL" clId="{1A07BB2A-AFB6-4E8D-B2D1-51F88F30DA60}" dt="2024-10-28T10:57:28.022" v="4" actId="47"/>
        <pc:sldMkLst>
          <pc:docMk/>
          <pc:sldMk cId="2446778366" sldId="280"/>
        </pc:sldMkLst>
      </pc:sldChg>
      <pc:sldChg chg="del">
        <pc:chgData name="Oscar Veldhoven" userId="6567d422-9479-47f3-9a64-c323eb72cfc9" providerId="ADAL" clId="{1A07BB2A-AFB6-4E8D-B2D1-51F88F30DA60}" dt="2024-10-28T10:57:28.022" v="4" actId="47"/>
        <pc:sldMkLst>
          <pc:docMk/>
          <pc:sldMk cId="1519669926" sldId="281"/>
        </pc:sldMkLst>
      </pc:sldChg>
      <pc:sldChg chg="del">
        <pc:chgData name="Oscar Veldhoven" userId="6567d422-9479-47f3-9a64-c323eb72cfc9" providerId="ADAL" clId="{1A07BB2A-AFB6-4E8D-B2D1-51F88F30DA60}" dt="2024-10-28T10:57:28.022" v="4" actId="47"/>
        <pc:sldMkLst>
          <pc:docMk/>
          <pc:sldMk cId="429502425" sldId="282"/>
        </pc:sldMkLst>
      </pc:sldChg>
      <pc:sldChg chg="del">
        <pc:chgData name="Oscar Veldhoven" userId="6567d422-9479-47f3-9a64-c323eb72cfc9" providerId="ADAL" clId="{1A07BB2A-AFB6-4E8D-B2D1-51F88F30DA60}" dt="2024-10-28T10:57:28.022" v="4" actId="47"/>
        <pc:sldMkLst>
          <pc:docMk/>
          <pc:sldMk cId="1463529866" sldId="283"/>
        </pc:sldMkLst>
      </pc:sldChg>
      <pc:sldChg chg="del">
        <pc:chgData name="Oscar Veldhoven" userId="6567d422-9479-47f3-9a64-c323eb72cfc9" providerId="ADAL" clId="{1A07BB2A-AFB6-4E8D-B2D1-51F88F30DA60}" dt="2024-10-28T10:57:28.022" v="4" actId="47"/>
        <pc:sldMkLst>
          <pc:docMk/>
          <pc:sldMk cId="33004582" sldId="284"/>
        </pc:sldMkLst>
      </pc:sldChg>
      <pc:sldChg chg="del">
        <pc:chgData name="Oscar Veldhoven" userId="6567d422-9479-47f3-9a64-c323eb72cfc9" providerId="ADAL" clId="{1A07BB2A-AFB6-4E8D-B2D1-51F88F30DA60}" dt="2024-10-28T10:57:28.022" v="4" actId="47"/>
        <pc:sldMkLst>
          <pc:docMk/>
          <pc:sldMk cId="2018828807" sldId="285"/>
        </pc:sldMkLst>
      </pc:sldChg>
      <pc:sldChg chg="del">
        <pc:chgData name="Oscar Veldhoven" userId="6567d422-9479-47f3-9a64-c323eb72cfc9" providerId="ADAL" clId="{1A07BB2A-AFB6-4E8D-B2D1-51F88F30DA60}" dt="2024-10-28T10:57:28.022" v="4" actId="47"/>
        <pc:sldMkLst>
          <pc:docMk/>
          <pc:sldMk cId="301955077" sldId="286"/>
        </pc:sldMkLst>
      </pc:sldChg>
      <pc:sldChg chg="del">
        <pc:chgData name="Oscar Veldhoven" userId="6567d422-9479-47f3-9a64-c323eb72cfc9" providerId="ADAL" clId="{1A07BB2A-AFB6-4E8D-B2D1-51F88F30DA60}" dt="2024-10-28T10:57:28.022" v="4" actId="47"/>
        <pc:sldMkLst>
          <pc:docMk/>
          <pc:sldMk cId="3479049243" sldId="287"/>
        </pc:sldMkLst>
      </pc:sldChg>
      <pc:sldChg chg="add del">
        <pc:chgData name="Oscar Veldhoven" userId="6567d422-9479-47f3-9a64-c323eb72cfc9" providerId="ADAL" clId="{1A07BB2A-AFB6-4E8D-B2D1-51F88F30DA60}" dt="2024-10-28T10:57:28.022" v="4" actId="47"/>
        <pc:sldMkLst>
          <pc:docMk/>
          <pc:sldMk cId="1835007308" sldId="288"/>
        </pc:sldMkLst>
      </pc:sldChg>
      <pc:sldChg chg="modSp add mod">
        <pc:chgData name="Oscar Veldhoven" userId="6567d422-9479-47f3-9a64-c323eb72cfc9" providerId="ADAL" clId="{1A07BB2A-AFB6-4E8D-B2D1-51F88F30DA60}" dt="2024-10-28T11:23:02.317" v="5" actId="1076"/>
        <pc:sldMkLst>
          <pc:docMk/>
          <pc:sldMk cId="2062764027" sldId="289"/>
        </pc:sldMkLst>
        <pc:spChg chg="mod">
          <ac:chgData name="Oscar Veldhoven" userId="6567d422-9479-47f3-9a64-c323eb72cfc9" providerId="ADAL" clId="{1A07BB2A-AFB6-4E8D-B2D1-51F88F30DA60}" dt="2024-10-28T11:23:02.317" v="5" actId="1076"/>
          <ac:spMkLst>
            <pc:docMk/>
            <pc:sldMk cId="2062764027" sldId="289"/>
            <ac:spMk id="2" creationId="{EB0E48EE-2DB3-D61F-4C33-D012A9A946F8}"/>
          </ac:spMkLst>
        </pc:spChg>
      </pc:sldChg>
      <pc:sldChg chg="modSp add mod">
        <pc:chgData name="Oscar Veldhoven" userId="6567d422-9479-47f3-9a64-c323eb72cfc9" providerId="ADAL" clId="{1A07BB2A-AFB6-4E8D-B2D1-51F88F30DA60}" dt="2024-10-28T11:41:54.457" v="9" actId="1076"/>
        <pc:sldMkLst>
          <pc:docMk/>
          <pc:sldMk cId="2921307172" sldId="290"/>
        </pc:sldMkLst>
        <pc:picChg chg="mod">
          <ac:chgData name="Oscar Veldhoven" userId="6567d422-9479-47f3-9a64-c323eb72cfc9" providerId="ADAL" clId="{1A07BB2A-AFB6-4E8D-B2D1-51F88F30DA60}" dt="2024-10-28T11:41:54.457" v="9" actId="1076"/>
          <ac:picMkLst>
            <pc:docMk/>
            <pc:sldMk cId="2921307172" sldId="290"/>
            <ac:picMk id="2" creationId="{375C03C8-6648-0CDB-ADF3-241495DD7168}"/>
          </ac:picMkLst>
        </pc:picChg>
      </pc:sldChg>
      <pc:sldChg chg="add">
        <pc:chgData name="Oscar Veldhoven" userId="6567d422-9479-47f3-9a64-c323eb72cfc9" providerId="ADAL" clId="{1A07BB2A-AFB6-4E8D-B2D1-51F88F30DA60}" dt="2024-10-28T10:57:15.769" v="0" actId="47"/>
        <pc:sldMkLst>
          <pc:docMk/>
          <pc:sldMk cId="2431231599" sldId="291"/>
        </pc:sldMkLst>
      </pc:sldChg>
      <pc:sldChg chg="add">
        <pc:chgData name="Oscar Veldhoven" userId="6567d422-9479-47f3-9a64-c323eb72cfc9" providerId="ADAL" clId="{1A07BB2A-AFB6-4E8D-B2D1-51F88F30DA60}" dt="2024-10-28T10:57:15.769" v="0" actId="47"/>
        <pc:sldMkLst>
          <pc:docMk/>
          <pc:sldMk cId="1349910801" sldId="292"/>
        </pc:sldMkLst>
      </pc:sldChg>
      <pc:sldChg chg="add del">
        <pc:chgData name="Oscar Veldhoven" userId="6567d422-9479-47f3-9a64-c323eb72cfc9" providerId="ADAL" clId="{1A07BB2A-AFB6-4E8D-B2D1-51F88F30DA60}" dt="2024-10-28T11:41:11.105" v="6" actId="47"/>
        <pc:sldMkLst>
          <pc:docMk/>
          <pc:sldMk cId="885773158" sldId="293"/>
        </pc:sldMkLst>
      </pc:sldChg>
      <pc:sldChg chg="add">
        <pc:chgData name="Oscar Veldhoven" userId="6567d422-9479-47f3-9a64-c323eb72cfc9" providerId="ADAL" clId="{1A07BB2A-AFB6-4E8D-B2D1-51F88F30DA60}" dt="2024-10-28T10:57:15.769" v="0" actId="47"/>
        <pc:sldMkLst>
          <pc:docMk/>
          <pc:sldMk cId="1878919424" sldId="294"/>
        </pc:sldMkLst>
      </pc:sldChg>
      <pc:sldChg chg="add">
        <pc:chgData name="Oscar Veldhoven" userId="6567d422-9479-47f3-9a64-c323eb72cfc9" providerId="ADAL" clId="{1A07BB2A-AFB6-4E8D-B2D1-51F88F30DA60}" dt="2024-10-28T10:57:15.769" v="0" actId="47"/>
        <pc:sldMkLst>
          <pc:docMk/>
          <pc:sldMk cId="2703978007" sldId="295"/>
        </pc:sldMkLst>
      </pc:sldChg>
      <pc:sldChg chg="add">
        <pc:chgData name="Oscar Veldhoven" userId="6567d422-9479-47f3-9a64-c323eb72cfc9" providerId="ADAL" clId="{1A07BB2A-AFB6-4E8D-B2D1-51F88F30DA60}" dt="2024-10-28T10:57:15.769" v="0" actId="47"/>
        <pc:sldMkLst>
          <pc:docMk/>
          <pc:sldMk cId="1816310905" sldId="296"/>
        </pc:sldMkLst>
      </pc:sldChg>
      <pc:sldChg chg="add">
        <pc:chgData name="Oscar Veldhoven" userId="6567d422-9479-47f3-9a64-c323eb72cfc9" providerId="ADAL" clId="{1A07BB2A-AFB6-4E8D-B2D1-51F88F30DA60}" dt="2024-10-28T10:57:15.769" v="0" actId="47"/>
        <pc:sldMkLst>
          <pc:docMk/>
          <pc:sldMk cId="967322522" sldId="297"/>
        </pc:sldMkLst>
      </pc:sldChg>
      <pc:sldChg chg="add">
        <pc:chgData name="Oscar Veldhoven" userId="6567d422-9479-47f3-9a64-c323eb72cfc9" providerId="ADAL" clId="{1A07BB2A-AFB6-4E8D-B2D1-51F88F30DA60}" dt="2024-10-28T10:57:15.769" v="0" actId="47"/>
        <pc:sldMkLst>
          <pc:docMk/>
          <pc:sldMk cId="1419239582" sldId="298"/>
        </pc:sldMkLst>
      </pc:sldChg>
      <pc:sldChg chg="add">
        <pc:chgData name="Oscar Veldhoven" userId="6567d422-9479-47f3-9a64-c323eb72cfc9" providerId="ADAL" clId="{1A07BB2A-AFB6-4E8D-B2D1-51F88F30DA60}" dt="2024-10-28T10:57:15.769" v="0" actId="47"/>
        <pc:sldMkLst>
          <pc:docMk/>
          <pc:sldMk cId="607775297" sldId="299"/>
        </pc:sldMkLst>
      </pc:sldChg>
      <pc:sldChg chg="add">
        <pc:chgData name="Oscar Veldhoven" userId="6567d422-9479-47f3-9a64-c323eb72cfc9" providerId="ADAL" clId="{1A07BB2A-AFB6-4E8D-B2D1-51F88F30DA60}" dt="2024-10-28T10:57:15.769" v="0" actId="47"/>
        <pc:sldMkLst>
          <pc:docMk/>
          <pc:sldMk cId="1147703860" sldId="300"/>
        </pc:sldMkLst>
      </pc:sldChg>
      <pc:sldChg chg="add">
        <pc:chgData name="Oscar Veldhoven" userId="6567d422-9479-47f3-9a64-c323eb72cfc9" providerId="ADAL" clId="{1A07BB2A-AFB6-4E8D-B2D1-51F88F30DA60}" dt="2024-10-28T10:57:15.769" v="0" actId="47"/>
        <pc:sldMkLst>
          <pc:docMk/>
          <pc:sldMk cId="2072737125" sldId="301"/>
        </pc:sldMkLst>
      </pc:sldChg>
      <pc:sldChg chg="add">
        <pc:chgData name="Oscar Veldhoven" userId="6567d422-9479-47f3-9a64-c323eb72cfc9" providerId="ADAL" clId="{1A07BB2A-AFB6-4E8D-B2D1-51F88F30DA60}" dt="2024-10-28T10:57:15.769" v="0" actId="47"/>
        <pc:sldMkLst>
          <pc:docMk/>
          <pc:sldMk cId="3719303588" sldId="302"/>
        </pc:sldMkLst>
      </pc:sldChg>
      <pc:sldChg chg="add">
        <pc:chgData name="Oscar Veldhoven" userId="6567d422-9479-47f3-9a64-c323eb72cfc9" providerId="ADAL" clId="{1A07BB2A-AFB6-4E8D-B2D1-51F88F30DA60}" dt="2024-10-28T10:57:15.769" v="0" actId="47"/>
        <pc:sldMkLst>
          <pc:docMk/>
          <pc:sldMk cId="891731724" sldId="303"/>
        </pc:sldMkLst>
      </pc:sldChg>
      <pc:sldChg chg="add">
        <pc:chgData name="Oscar Veldhoven" userId="6567d422-9479-47f3-9a64-c323eb72cfc9" providerId="ADAL" clId="{1A07BB2A-AFB6-4E8D-B2D1-51F88F30DA60}" dt="2024-10-28T10:57:15.769" v="0" actId="47"/>
        <pc:sldMkLst>
          <pc:docMk/>
          <pc:sldMk cId="3024424031" sldId="304"/>
        </pc:sldMkLst>
      </pc:sldChg>
      <pc:sldChg chg="add">
        <pc:chgData name="Oscar Veldhoven" userId="6567d422-9479-47f3-9a64-c323eb72cfc9" providerId="ADAL" clId="{1A07BB2A-AFB6-4E8D-B2D1-51F88F30DA60}" dt="2024-10-28T10:57:15.769" v="0" actId="47"/>
        <pc:sldMkLst>
          <pc:docMk/>
          <pc:sldMk cId="720868226" sldId="305"/>
        </pc:sldMkLst>
      </pc:sldChg>
      <pc:sldChg chg="add">
        <pc:chgData name="Oscar Veldhoven" userId="6567d422-9479-47f3-9a64-c323eb72cfc9" providerId="ADAL" clId="{1A07BB2A-AFB6-4E8D-B2D1-51F88F30DA60}" dt="2024-10-28T10:57:15.769" v="0" actId="47"/>
        <pc:sldMkLst>
          <pc:docMk/>
          <pc:sldMk cId="95477087" sldId="306"/>
        </pc:sldMkLst>
      </pc:sldChg>
      <pc:sldChg chg="add">
        <pc:chgData name="Oscar Veldhoven" userId="6567d422-9479-47f3-9a64-c323eb72cfc9" providerId="ADAL" clId="{1A07BB2A-AFB6-4E8D-B2D1-51F88F30DA60}" dt="2024-10-28T10:57:15.769" v="0" actId="47"/>
        <pc:sldMkLst>
          <pc:docMk/>
          <pc:sldMk cId="2041352020" sldId="307"/>
        </pc:sldMkLst>
      </pc:sldChg>
      <pc:sldChg chg="add">
        <pc:chgData name="Oscar Veldhoven" userId="6567d422-9479-47f3-9a64-c323eb72cfc9" providerId="ADAL" clId="{1A07BB2A-AFB6-4E8D-B2D1-51F88F30DA60}" dt="2024-10-28T10:57:15.769" v="0" actId="47"/>
        <pc:sldMkLst>
          <pc:docMk/>
          <pc:sldMk cId="1962935320" sldId="308"/>
        </pc:sldMkLst>
      </pc:sldChg>
      <pc:sldChg chg="add">
        <pc:chgData name="Oscar Veldhoven" userId="6567d422-9479-47f3-9a64-c323eb72cfc9" providerId="ADAL" clId="{1A07BB2A-AFB6-4E8D-B2D1-51F88F30DA60}" dt="2024-10-28T10:57:15.769" v="0" actId="47"/>
        <pc:sldMkLst>
          <pc:docMk/>
          <pc:sldMk cId="2754997043" sldId="309"/>
        </pc:sldMkLst>
      </pc:sldChg>
      <pc:sldChg chg="delSp add del mod delAnim">
        <pc:chgData name="Oscar Veldhoven" userId="6567d422-9479-47f3-9a64-c323eb72cfc9" providerId="ADAL" clId="{1A07BB2A-AFB6-4E8D-B2D1-51F88F30DA60}" dt="2024-10-28T11:41:21.416" v="8" actId="47"/>
        <pc:sldMkLst>
          <pc:docMk/>
          <pc:sldMk cId="1787274709" sldId="310"/>
        </pc:sldMkLst>
        <pc:picChg chg="del">
          <ac:chgData name="Oscar Veldhoven" userId="6567d422-9479-47f3-9a64-c323eb72cfc9" providerId="ADAL" clId="{1A07BB2A-AFB6-4E8D-B2D1-51F88F30DA60}" dt="2024-10-28T11:41:18.488" v="7" actId="478"/>
          <ac:picMkLst>
            <pc:docMk/>
            <pc:sldMk cId="1787274709" sldId="310"/>
            <ac:picMk id="3" creationId="{F3419CDF-7856-F141-9CE6-AF24AEA23C9F}"/>
          </ac:picMkLst>
        </pc:picChg>
      </pc:sldChg>
      <pc:sldChg chg="add">
        <pc:chgData name="Oscar Veldhoven" userId="6567d422-9479-47f3-9a64-c323eb72cfc9" providerId="ADAL" clId="{1A07BB2A-AFB6-4E8D-B2D1-51F88F30DA60}" dt="2024-10-28T10:57:15.769" v="0" actId="47"/>
        <pc:sldMkLst>
          <pc:docMk/>
          <pc:sldMk cId="4171624688" sldId="311"/>
        </pc:sldMkLst>
      </pc:sldChg>
      <pc:sldChg chg="add">
        <pc:chgData name="Oscar Veldhoven" userId="6567d422-9479-47f3-9a64-c323eb72cfc9" providerId="ADAL" clId="{1A07BB2A-AFB6-4E8D-B2D1-51F88F30DA60}" dt="2024-10-28T10:57:15.769" v="0" actId="47"/>
        <pc:sldMkLst>
          <pc:docMk/>
          <pc:sldMk cId="1945800004" sldId="312"/>
        </pc:sldMkLst>
      </pc:sldChg>
      <pc:sldChg chg="add">
        <pc:chgData name="Oscar Veldhoven" userId="6567d422-9479-47f3-9a64-c323eb72cfc9" providerId="ADAL" clId="{1A07BB2A-AFB6-4E8D-B2D1-51F88F30DA60}" dt="2024-10-28T10:57:15.769" v="0" actId="47"/>
        <pc:sldMkLst>
          <pc:docMk/>
          <pc:sldMk cId="1188850704" sldId="313"/>
        </pc:sldMkLst>
      </pc:sldChg>
      <pc:sldChg chg="add">
        <pc:chgData name="Oscar Veldhoven" userId="6567d422-9479-47f3-9a64-c323eb72cfc9" providerId="ADAL" clId="{1A07BB2A-AFB6-4E8D-B2D1-51F88F30DA60}" dt="2024-10-28T10:57:15.769" v="0" actId="47"/>
        <pc:sldMkLst>
          <pc:docMk/>
          <pc:sldMk cId="537233038" sldId="314"/>
        </pc:sldMkLst>
      </pc:sldChg>
      <pc:sldChg chg="add">
        <pc:chgData name="Oscar Veldhoven" userId="6567d422-9479-47f3-9a64-c323eb72cfc9" providerId="ADAL" clId="{1A07BB2A-AFB6-4E8D-B2D1-51F88F30DA60}" dt="2024-10-28T10:57:15.769" v="0" actId="47"/>
        <pc:sldMkLst>
          <pc:docMk/>
          <pc:sldMk cId="1240832766" sldId="315"/>
        </pc:sldMkLst>
      </pc:sldChg>
      <pc:sldChg chg="add">
        <pc:chgData name="Oscar Veldhoven" userId="6567d422-9479-47f3-9a64-c323eb72cfc9" providerId="ADAL" clId="{1A07BB2A-AFB6-4E8D-B2D1-51F88F30DA60}" dt="2024-10-28T10:57:15.769" v="0" actId="47"/>
        <pc:sldMkLst>
          <pc:docMk/>
          <pc:sldMk cId="1775193398" sldId="316"/>
        </pc:sldMkLst>
      </pc:sldChg>
      <pc:sldChg chg="add">
        <pc:chgData name="Oscar Veldhoven" userId="6567d422-9479-47f3-9a64-c323eb72cfc9" providerId="ADAL" clId="{1A07BB2A-AFB6-4E8D-B2D1-51F88F30DA60}" dt="2024-10-28T10:57:15.769" v="0" actId="47"/>
        <pc:sldMkLst>
          <pc:docMk/>
          <pc:sldMk cId="3404976035" sldId="317"/>
        </pc:sldMkLst>
      </pc:sldChg>
      <pc:sldChg chg="add">
        <pc:chgData name="Oscar Veldhoven" userId="6567d422-9479-47f3-9a64-c323eb72cfc9" providerId="ADAL" clId="{1A07BB2A-AFB6-4E8D-B2D1-51F88F30DA60}" dt="2024-10-28T10:57:15.769" v="0" actId="47"/>
        <pc:sldMkLst>
          <pc:docMk/>
          <pc:sldMk cId="1289475327" sldId="318"/>
        </pc:sldMkLst>
      </pc:sldChg>
      <pc:sldChg chg="add">
        <pc:chgData name="Oscar Veldhoven" userId="6567d422-9479-47f3-9a64-c323eb72cfc9" providerId="ADAL" clId="{1A07BB2A-AFB6-4E8D-B2D1-51F88F30DA60}" dt="2024-10-28T10:57:15.769" v="0" actId="47"/>
        <pc:sldMkLst>
          <pc:docMk/>
          <pc:sldMk cId="2519795547" sldId="319"/>
        </pc:sldMkLst>
      </pc:sldChg>
      <pc:sldChg chg="add">
        <pc:chgData name="Oscar Veldhoven" userId="6567d422-9479-47f3-9a64-c323eb72cfc9" providerId="ADAL" clId="{1A07BB2A-AFB6-4E8D-B2D1-51F88F30DA60}" dt="2024-10-28T10:57:15.769" v="0" actId="47"/>
        <pc:sldMkLst>
          <pc:docMk/>
          <pc:sldMk cId="2870566139" sldId="320"/>
        </pc:sldMkLst>
      </pc:sldChg>
      <pc:sldChg chg="add">
        <pc:chgData name="Oscar Veldhoven" userId="6567d422-9479-47f3-9a64-c323eb72cfc9" providerId="ADAL" clId="{1A07BB2A-AFB6-4E8D-B2D1-51F88F30DA60}" dt="2024-10-28T10:57:15.769" v="0" actId="47"/>
        <pc:sldMkLst>
          <pc:docMk/>
          <pc:sldMk cId="3437829017" sldId="321"/>
        </pc:sldMkLst>
      </pc:sldChg>
      <pc:sldChg chg="add">
        <pc:chgData name="Oscar Veldhoven" userId="6567d422-9479-47f3-9a64-c323eb72cfc9" providerId="ADAL" clId="{1A07BB2A-AFB6-4E8D-B2D1-51F88F30DA60}" dt="2024-10-28T10:57:15.769" v="0" actId="47"/>
        <pc:sldMkLst>
          <pc:docMk/>
          <pc:sldMk cId="131471725" sldId="322"/>
        </pc:sldMkLst>
      </pc:sldChg>
      <pc:sldChg chg="add">
        <pc:chgData name="Oscar Veldhoven" userId="6567d422-9479-47f3-9a64-c323eb72cfc9" providerId="ADAL" clId="{1A07BB2A-AFB6-4E8D-B2D1-51F88F30DA60}" dt="2024-10-28T10:57:15.769" v="0" actId="47"/>
        <pc:sldMkLst>
          <pc:docMk/>
          <pc:sldMk cId="4226248767" sldId="323"/>
        </pc:sldMkLst>
      </pc:sldChg>
      <pc:sldChg chg="add">
        <pc:chgData name="Oscar Veldhoven" userId="6567d422-9479-47f3-9a64-c323eb72cfc9" providerId="ADAL" clId="{1A07BB2A-AFB6-4E8D-B2D1-51F88F30DA60}" dt="2024-10-28T10:57:15.769" v="0" actId="47"/>
        <pc:sldMkLst>
          <pc:docMk/>
          <pc:sldMk cId="3872061353" sldId="324"/>
        </pc:sldMkLst>
      </pc:sldChg>
      <pc:sldChg chg="add">
        <pc:chgData name="Oscar Veldhoven" userId="6567d422-9479-47f3-9a64-c323eb72cfc9" providerId="ADAL" clId="{1A07BB2A-AFB6-4E8D-B2D1-51F88F30DA60}" dt="2024-10-28T10:57:15.769" v="0" actId="47"/>
        <pc:sldMkLst>
          <pc:docMk/>
          <pc:sldMk cId="1859379173" sldId="325"/>
        </pc:sldMkLst>
      </pc:sldChg>
      <pc:sldChg chg="add">
        <pc:chgData name="Oscar Veldhoven" userId="6567d422-9479-47f3-9a64-c323eb72cfc9" providerId="ADAL" clId="{1A07BB2A-AFB6-4E8D-B2D1-51F88F30DA60}" dt="2024-10-28T10:57:15.769" v="0" actId="47"/>
        <pc:sldMkLst>
          <pc:docMk/>
          <pc:sldMk cId="3347642366" sldId="326"/>
        </pc:sldMkLst>
      </pc:sldChg>
      <pc:sldChg chg="add">
        <pc:chgData name="Oscar Veldhoven" userId="6567d422-9479-47f3-9a64-c323eb72cfc9" providerId="ADAL" clId="{1A07BB2A-AFB6-4E8D-B2D1-51F88F30DA60}" dt="2024-10-28T10:57:15.769" v="0" actId="47"/>
        <pc:sldMkLst>
          <pc:docMk/>
          <pc:sldMk cId="2503411529" sldId="327"/>
        </pc:sldMkLst>
      </pc:sldChg>
      <pc:sldChg chg="add">
        <pc:chgData name="Oscar Veldhoven" userId="6567d422-9479-47f3-9a64-c323eb72cfc9" providerId="ADAL" clId="{1A07BB2A-AFB6-4E8D-B2D1-51F88F30DA60}" dt="2024-10-28T10:57:15.769" v="0" actId="47"/>
        <pc:sldMkLst>
          <pc:docMk/>
          <pc:sldMk cId="1881160030" sldId="328"/>
        </pc:sldMkLst>
      </pc:sldChg>
      <pc:sldChg chg="add">
        <pc:chgData name="Oscar Veldhoven" userId="6567d422-9479-47f3-9a64-c323eb72cfc9" providerId="ADAL" clId="{1A07BB2A-AFB6-4E8D-B2D1-51F88F30DA60}" dt="2024-10-28T10:57:15.769" v="0" actId="47"/>
        <pc:sldMkLst>
          <pc:docMk/>
          <pc:sldMk cId="2426914927" sldId="329"/>
        </pc:sldMkLst>
      </pc:sldChg>
      <pc:sldChg chg="add">
        <pc:chgData name="Oscar Veldhoven" userId="6567d422-9479-47f3-9a64-c323eb72cfc9" providerId="ADAL" clId="{1A07BB2A-AFB6-4E8D-B2D1-51F88F30DA60}" dt="2024-10-28T10:57:15.769" v="0" actId="47"/>
        <pc:sldMkLst>
          <pc:docMk/>
          <pc:sldMk cId="2856961525" sldId="330"/>
        </pc:sldMkLst>
      </pc:sldChg>
      <pc:sldChg chg="add">
        <pc:chgData name="Oscar Veldhoven" userId="6567d422-9479-47f3-9a64-c323eb72cfc9" providerId="ADAL" clId="{1A07BB2A-AFB6-4E8D-B2D1-51F88F30DA60}" dt="2024-10-28T10:57:15.769" v="0" actId="47"/>
        <pc:sldMkLst>
          <pc:docMk/>
          <pc:sldMk cId="2383919550" sldId="331"/>
        </pc:sldMkLst>
      </pc:sldChg>
      <pc:sldChg chg="add">
        <pc:chgData name="Oscar Veldhoven" userId="6567d422-9479-47f3-9a64-c323eb72cfc9" providerId="ADAL" clId="{1A07BB2A-AFB6-4E8D-B2D1-51F88F30DA60}" dt="2024-10-28T10:57:15.769" v="0" actId="47"/>
        <pc:sldMkLst>
          <pc:docMk/>
          <pc:sldMk cId="4189822483" sldId="332"/>
        </pc:sldMkLst>
      </pc:sldChg>
      <pc:sldChg chg="add">
        <pc:chgData name="Oscar Veldhoven" userId="6567d422-9479-47f3-9a64-c323eb72cfc9" providerId="ADAL" clId="{1A07BB2A-AFB6-4E8D-B2D1-51F88F30DA60}" dt="2024-10-28T10:57:15.769" v="0" actId="47"/>
        <pc:sldMkLst>
          <pc:docMk/>
          <pc:sldMk cId="1283258229" sldId="333"/>
        </pc:sldMkLst>
      </pc:sldChg>
      <pc:sldChg chg="add">
        <pc:chgData name="Oscar Veldhoven" userId="6567d422-9479-47f3-9a64-c323eb72cfc9" providerId="ADAL" clId="{1A07BB2A-AFB6-4E8D-B2D1-51F88F30DA60}" dt="2024-10-28T10:57:15.769" v="0" actId="47"/>
        <pc:sldMkLst>
          <pc:docMk/>
          <pc:sldMk cId="1295967418" sldId="334"/>
        </pc:sldMkLst>
      </pc:sldChg>
      <pc:sldChg chg="add">
        <pc:chgData name="Oscar Veldhoven" userId="6567d422-9479-47f3-9a64-c323eb72cfc9" providerId="ADAL" clId="{1A07BB2A-AFB6-4E8D-B2D1-51F88F30DA60}" dt="2024-10-28T10:57:15.769" v="0" actId="47"/>
        <pc:sldMkLst>
          <pc:docMk/>
          <pc:sldMk cId="1236031123" sldId="335"/>
        </pc:sldMkLst>
      </pc:sldChg>
      <pc:sldChg chg="add">
        <pc:chgData name="Oscar Veldhoven" userId="6567d422-9479-47f3-9a64-c323eb72cfc9" providerId="ADAL" clId="{1A07BB2A-AFB6-4E8D-B2D1-51F88F30DA60}" dt="2024-10-28T10:57:15.769" v="0" actId="47"/>
        <pc:sldMkLst>
          <pc:docMk/>
          <pc:sldMk cId="3632802863" sldId="336"/>
        </pc:sldMkLst>
      </pc:sldChg>
      <pc:sldChg chg="add">
        <pc:chgData name="Oscar Veldhoven" userId="6567d422-9479-47f3-9a64-c323eb72cfc9" providerId="ADAL" clId="{1A07BB2A-AFB6-4E8D-B2D1-51F88F30DA60}" dt="2024-10-28T10:57:15.769" v="0" actId="47"/>
        <pc:sldMkLst>
          <pc:docMk/>
          <pc:sldMk cId="3040874254" sldId="337"/>
        </pc:sldMkLst>
      </pc:sldChg>
      <pc:sldChg chg="add del">
        <pc:chgData name="Oscar Veldhoven" userId="6567d422-9479-47f3-9a64-c323eb72cfc9" providerId="ADAL" clId="{1A07BB2A-AFB6-4E8D-B2D1-51F88F30DA60}" dt="2024-10-28T10:57:22.289" v="3" actId="47"/>
        <pc:sldMkLst>
          <pc:docMk/>
          <pc:sldMk cId="556955154" sldId="338"/>
        </pc:sldMkLst>
      </pc:sldChg>
      <pc:sldChg chg="add del">
        <pc:chgData name="Oscar Veldhoven" userId="6567d422-9479-47f3-9a64-c323eb72cfc9" providerId="ADAL" clId="{1A07BB2A-AFB6-4E8D-B2D1-51F88F30DA60}" dt="2024-10-28T10:57:21.079" v="2" actId="47"/>
        <pc:sldMkLst>
          <pc:docMk/>
          <pc:sldMk cId="1561288613" sldId="339"/>
        </pc:sldMkLst>
      </pc:sldChg>
      <pc:sldMasterChg chg="del delSldLayout">
        <pc:chgData name="Oscar Veldhoven" userId="6567d422-9479-47f3-9a64-c323eb72cfc9" providerId="ADAL" clId="{1A07BB2A-AFB6-4E8D-B2D1-51F88F30DA60}" dt="2024-10-28T10:57:28.022" v="4" actId="47"/>
        <pc:sldMasterMkLst>
          <pc:docMk/>
          <pc:sldMasterMk cId="1021897265" sldId="2147483660"/>
        </pc:sldMasterMkLst>
        <pc:sldLayoutChg chg="del">
          <pc:chgData name="Oscar Veldhoven" userId="6567d422-9479-47f3-9a64-c323eb72cfc9" providerId="ADAL" clId="{1A07BB2A-AFB6-4E8D-B2D1-51F88F30DA60}" dt="2024-10-28T10:57:28.022" v="4" actId="47"/>
          <pc:sldLayoutMkLst>
            <pc:docMk/>
            <pc:sldMasterMk cId="1021897265" sldId="2147483660"/>
            <pc:sldLayoutMk cId="1529253042" sldId="2147483661"/>
          </pc:sldLayoutMkLst>
        </pc:sldLayoutChg>
        <pc:sldLayoutChg chg="del">
          <pc:chgData name="Oscar Veldhoven" userId="6567d422-9479-47f3-9a64-c323eb72cfc9" providerId="ADAL" clId="{1A07BB2A-AFB6-4E8D-B2D1-51F88F30DA60}" dt="2024-10-28T10:57:28.022" v="4" actId="47"/>
          <pc:sldLayoutMkLst>
            <pc:docMk/>
            <pc:sldMasterMk cId="1021897265" sldId="2147483660"/>
            <pc:sldLayoutMk cId="753124919" sldId="2147483662"/>
          </pc:sldLayoutMkLst>
        </pc:sldLayoutChg>
        <pc:sldLayoutChg chg="del">
          <pc:chgData name="Oscar Veldhoven" userId="6567d422-9479-47f3-9a64-c323eb72cfc9" providerId="ADAL" clId="{1A07BB2A-AFB6-4E8D-B2D1-51F88F30DA60}" dt="2024-10-28T10:57:28.022" v="4" actId="47"/>
          <pc:sldLayoutMkLst>
            <pc:docMk/>
            <pc:sldMasterMk cId="1021897265" sldId="2147483660"/>
            <pc:sldLayoutMk cId="3926764843" sldId="2147483663"/>
          </pc:sldLayoutMkLst>
        </pc:sldLayoutChg>
        <pc:sldLayoutChg chg="del">
          <pc:chgData name="Oscar Veldhoven" userId="6567d422-9479-47f3-9a64-c323eb72cfc9" providerId="ADAL" clId="{1A07BB2A-AFB6-4E8D-B2D1-51F88F30DA60}" dt="2024-10-28T10:57:28.022" v="4" actId="47"/>
          <pc:sldLayoutMkLst>
            <pc:docMk/>
            <pc:sldMasterMk cId="1021897265" sldId="2147483660"/>
            <pc:sldLayoutMk cId="2558521836" sldId="2147483664"/>
          </pc:sldLayoutMkLst>
        </pc:sldLayoutChg>
        <pc:sldLayoutChg chg="del">
          <pc:chgData name="Oscar Veldhoven" userId="6567d422-9479-47f3-9a64-c323eb72cfc9" providerId="ADAL" clId="{1A07BB2A-AFB6-4E8D-B2D1-51F88F30DA60}" dt="2024-10-28T10:57:28.022" v="4" actId="47"/>
          <pc:sldLayoutMkLst>
            <pc:docMk/>
            <pc:sldMasterMk cId="1021897265" sldId="2147483660"/>
            <pc:sldLayoutMk cId="1397258414" sldId="2147483665"/>
          </pc:sldLayoutMkLst>
        </pc:sldLayoutChg>
        <pc:sldLayoutChg chg="del">
          <pc:chgData name="Oscar Veldhoven" userId="6567d422-9479-47f3-9a64-c323eb72cfc9" providerId="ADAL" clId="{1A07BB2A-AFB6-4E8D-B2D1-51F88F30DA60}" dt="2024-10-28T10:57:28.022" v="4" actId="47"/>
          <pc:sldLayoutMkLst>
            <pc:docMk/>
            <pc:sldMasterMk cId="1021897265" sldId="2147483660"/>
            <pc:sldLayoutMk cId="2224608096" sldId="2147483666"/>
          </pc:sldLayoutMkLst>
        </pc:sldLayoutChg>
        <pc:sldLayoutChg chg="del">
          <pc:chgData name="Oscar Veldhoven" userId="6567d422-9479-47f3-9a64-c323eb72cfc9" providerId="ADAL" clId="{1A07BB2A-AFB6-4E8D-B2D1-51F88F30DA60}" dt="2024-10-28T10:57:28.022" v="4" actId="47"/>
          <pc:sldLayoutMkLst>
            <pc:docMk/>
            <pc:sldMasterMk cId="1021897265" sldId="2147483660"/>
            <pc:sldLayoutMk cId="2459731921" sldId="2147483667"/>
          </pc:sldLayoutMkLst>
        </pc:sldLayoutChg>
        <pc:sldLayoutChg chg="del">
          <pc:chgData name="Oscar Veldhoven" userId="6567d422-9479-47f3-9a64-c323eb72cfc9" providerId="ADAL" clId="{1A07BB2A-AFB6-4E8D-B2D1-51F88F30DA60}" dt="2024-10-28T10:57:28.022" v="4" actId="47"/>
          <pc:sldLayoutMkLst>
            <pc:docMk/>
            <pc:sldMasterMk cId="1021897265" sldId="2147483660"/>
            <pc:sldLayoutMk cId="3852279341" sldId="2147483668"/>
          </pc:sldLayoutMkLst>
        </pc:sldLayoutChg>
        <pc:sldLayoutChg chg="del">
          <pc:chgData name="Oscar Veldhoven" userId="6567d422-9479-47f3-9a64-c323eb72cfc9" providerId="ADAL" clId="{1A07BB2A-AFB6-4E8D-B2D1-51F88F30DA60}" dt="2024-10-28T10:57:28.022" v="4" actId="47"/>
          <pc:sldLayoutMkLst>
            <pc:docMk/>
            <pc:sldMasterMk cId="1021897265" sldId="2147483660"/>
            <pc:sldLayoutMk cId="3855375101" sldId="2147483669"/>
          </pc:sldLayoutMkLst>
        </pc:sldLayoutChg>
        <pc:sldLayoutChg chg="del">
          <pc:chgData name="Oscar Veldhoven" userId="6567d422-9479-47f3-9a64-c323eb72cfc9" providerId="ADAL" clId="{1A07BB2A-AFB6-4E8D-B2D1-51F88F30DA60}" dt="2024-10-28T10:57:28.022" v="4" actId="47"/>
          <pc:sldLayoutMkLst>
            <pc:docMk/>
            <pc:sldMasterMk cId="1021897265" sldId="2147483660"/>
            <pc:sldLayoutMk cId="2682169765" sldId="2147483670"/>
          </pc:sldLayoutMkLst>
        </pc:sldLayoutChg>
        <pc:sldLayoutChg chg="del">
          <pc:chgData name="Oscar Veldhoven" userId="6567d422-9479-47f3-9a64-c323eb72cfc9" providerId="ADAL" clId="{1A07BB2A-AFB6-4E8D-B2D1-51F88F30DA60}" dt="2024-10-28T10:57:28.022" v="4" actId="47"/>
          <pc:sldLayoutMkLst>
            <pc:docMk/>
            <pc:sldMasterMk cId="1021897265" sldId="2147483660"/>
            <pc:sldLayoutMk cId="1488097901" sldId="2147483671"/>
          </pc:sldLayoutMkLst>
        </pc:sldLayoutChg>
        <pc:sldLayoutChg chg="del">
          <pc:chgData name="Oscar Veldhoven" userId="6567d422-9479-47f3-9a64-c323eb72cfc9" providerId="ADAL" clId="{1A07BB2A-AFB6-4E8D-B2D1-51F88F30DA60}" dt="2024-10-28T10:57:28.022" v="4" actId="47"/>
          <pc:sldLayoutMkLst>
            <pc:docMk/>
            <pc:sldMasterMk cId="1021897265" sldId="2147483660"/>
            <pc:sldLayoutMk cId="2826344762" sldId="2147483672"/>
          </pc:sldLayoutMkLst>
        </pc:sldLayoutChg>
      </pc:sldMasterChg>
      <pc:sldMasterChg chg="addSldLayout">
        <pc:chgData name="Oscar Veldhoven" userId="6567d422-9479-47f3-9a64-c323eb72cfc9" providerId="ADAL" clId="{1A07BB2A-AFB6-4E8D-B2D1-51F88F30DA60}" dt="2024-10-28T10:57:15.769" v="0" actId="47"/>
        <pc:sldMasterMkLst>
          <pc:docMk/>
          <pc:sldMasterMk cId="3899396557" sldId="2147483698"/>
        </pc:sldMasterMkLst>
        <pc:sldLayoutChg chg="add">
          <pc:chgData name="Oscar Veldhoven" userId="6567d422-9479-47f3-9a64-c323eb72cfc9" providerId="ADAL" clId="{1A07BB2A-AFB6-4E8D-B2D1-51F88F30DA60}" dt="2024-10-28T10:57:15.769" v="0" actId="47"/>
          <pc:sldLayoutMkLst>
            <pc:docMk/>
            <pc:sldMasterMk cId="3899396557" sldId="2147483698"/>
            <pc:sldLayoutMk cId="1225490570" sldId="2147483696"/>
          </pc:sldLayoutMkLst>
        </pc:sldLayoutChg>
        <pc:sldLayoutChg chg="add">
          <pc:chgData name="Oscar Veldhoven" userId="6567d422-9479-47f3-9a64-c323eb72cfc9" providerId="ADAL" clId="{1A07BB2A-AFB6-4E8D-B2D1-51F88F30DA60}" dt="2024-10-28T10:57:15.769" v="0" actId="47"/>
          <pc:sldLayoutMkLst>
            <pc:docMk/>
            <pc:sldMasterMk cId="3899396557" sldId="2147483698"/>
            <pc:sldLayoutMk cId="2647839923" sldId="2147483697"/>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551102-08E4-42C4-A267-F72D454382B5}" type="datetimeFigureOut">
              <a:rPr lang="en-GB" smtClean="0"/>
              <a:t>28/10/2024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B1E006-60E5-48BE-A612-7F08723AA3A2}" type="slidenum">
              <a:rPr lang="en-GB" smtClean="0"/>
              <a:t>‹#›</a:t>
            </a:fld>
            <a:endParaRPr lang="en-GB"/>
          </a:p>
        </p:txBody>
      </p:sp>
    </p:spTree>
    <p:extLst>
      <p:ext uri="{BB962C8B-B14F-4D97-AF65-F5344CB8AC3E}">
        <p14:creationId xmlns:p14="http://schemas.microsoft.com/office/powerpoint/2010/main" val="2777086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rework.withgoogle.com/guides/managers-identify-what-makes-a-great-manager/steps/introduction/"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rework.withgoogle.com/guides/managers-identify-what-makes-a-great-manager/steps/learn-about-googles-manager-research/"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2A7C0A-95AF-814F-955B-7825896D8FA2}" type="slidenum">
              <a:rPr lang="en-US" smtClean="0"/>
              <a:t>7</a:t>
            </a:fld>
            <a:endParaRPr lang="en-US"/>
          </a:p>
        </p:txBody>
      </p:sp>
    </p:spTree>
    <p:extLst>
      <p:ext uri="{BB962C8B-B14F-4D97-AF65-F5344CB8AC3E}">
        <p14:creationId xmlns:p14="http://schemas.microsoft.com/office/powerpoint/2010/main" val="23571351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247BC5-B339-5566-E7C6-B9338E36FB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24BA8C-E63E-10F4-A4DB-AFC0877F7E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9D89B9-7044-1295-39F4-B7FC2E013E64}"/>
              </a:ext>
            </a:extLst>
          </p:cNvPr>
          <p:cNvSpPr>
            <a:spLocks noGrp="1"/>
          </p:cNvSpPr>
          <p:nvPr>
            <p:ph type="body" idx="1"/>
          </p:nvPr>
        </p:nvSpPr>
        <p:spPr/>
        <p:txBody>
          <a:bodyPr/>
          <a:lstStyle/>
          <a:p>
            <a:r>
              <a:rPr lang="en-US"/>
              <a:t>The check in </a:t>
            </a:r>
            <a:r>
              <a:rPr lang="en-US" err="1"/>
              <a:t>regulary</a:t>
            </a:r>
            <a:r>
              <a:rPr lang="en-US"/>
              <a:t> is interesting </a:t>
            </a:r>
          </a:p>
          <a:p>
            <a:endParaRPr lang="en-US"/>
          </a:p>
          <a:p>
            <a:r>
              <a:rPr lang="en-US"/>
              <a:t>ADPRI data 50,000 globally </a:t>
            </a:r>
          </a:p>
          <a:p>
            <a:endParaRPr lang="en-US"/>
          </a:p>
          <a:p>
            <a:r>
              <a:rPr lang="en-US"/>
              <a:t>Leaders who check in weekly have engagement scores 77% higher </a:t>
            </a:r>
          </a:p>
          <a:p>
            <a:endParaRPr lang="en-US"/>
          </a:p>
          <a:p>
            <a:r>
              <a:rPr lang="en-US"/>
              <a:t>Voluntary turnover in the following 6 months down by 67%</a:t>
            </a:r>
          </a:p>
        </p:txBody>
      </p:sp>
      <p:sp>
        <p:nvSpPr>
          <p:cNvPr id="4" name="Slide Number Placeholder 3">
            <a:extLst>
              <a:ext uri="{FF2B5EF4-FFF2-40B4-BE49-F238E27FC236}">
                <a16:creationId xmlns:a16="http://schemas.microsoft.com/office/drawing/2014/main" id="{90F51D26-8C71-BC83-7EBF-AE79321EC8D6}"/>
              </a:ext>
            </a:extLst>
          </p:cNvPr>
          <p:cNvSpPr>
            <a:spLocks noGrp="1"/>
          </p:cNvSpPr>
          <p:nvPr>
            <p:ph type="sldNum" sz="quarter" idx="5"/>
          </p:nvPr>
        </p:nvSpPr>
        <p:spPr/>
        <p:txBody>
          <a:bodyPr/>
          <a:lstStyle/>
          <a:p>
            <a:fld id="{503213DF-53CD-48F8-859F-62A921FBFF1A}" type="slidenum">
              <a:rPr lang="en-US" smtClean="0"/>
              <a:t>34</a:t>
            </a:fld>
            <a:endParaRPr lang="en-US"/>
          </a:p>
        </p:txBody>
      </p:sp>
    </p:spTree>
    <p:extLst>
      <p:ext uri="{BB962C8B-B14F-4D97-AF65-F5344CB8AC3E}">
        <p14:creationId xmlns:p14="http://schemas.microsoft.com/office/powerpoint/2010/main" val="41642554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C3F54-830F-BA3C-675B-362E58C4E0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D47FA2-E219-A70B-6A8D-5B7DD8B96C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98002A-A8F9-C8C6-EFFA-D18F3E87268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D87CD0F-74C2-E625-F172-45F273C8216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3213DF-53CD-48F8-859F-62A921FBF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78127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1381D-8446-22E8-1240-97297745E4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A49861-09D6-844A-4877-5F9105332E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08077E-D7DF-FE39-0269-6F7883FCC57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D528E99-EA01-596E-4BAC-754F38507E8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3213DF-53CD-48F8-859F-62A921FBF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9630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a:solidFill>
                  <a:srgbClr val="505050"/>
                </a:solidFill>
                <a:effectLst/>
                <a:latin typeface="GT America"/>
              </a:rPr>
              <a:t>Based on my experience working with teams over the past decade I’ve come to one inescapable conclusion – one characteristic above all others is trust</a:t>
            </a:r>
          </a:p>
          <a:p>
            <a:endParaRPr lang="en-GB">
              <a:solidFill>
                <a:srgbClr val="505050"/>
              </a:solidFill>
              <a:latin typeface="GT America"/>
            </a:endParaRPr>
          </a:p>
          <a:p>
            <a:r>
              <a:rPr lang="en-GB" b="0" i="0" err="1">
                <a:solidFill>
                  <a:srgbClr val="505050"/>
                </a:solidFill>
                <a:effectLst/>
                <a:latin typeface="GT America"/>
              </a:rPr>
              <a:t>Ufortunately</a:t>
            </a:r>
            <a:r>
              <a:rPr lang="en-GB" b="0" i="0">
                <a:solidFill>
                  <a:srgbClr val="505050"/>
                </a:solidFill>
                <a:effectLst/>
                <a:latin typeface="GT America"/>
              </a:rPr>
              <a:t> it’s probably to rarest </a:t>
            </a:r>
          </a:p>
          <a:p>
            <a:endParaRPr lang="en-GB">
              <a:solidFill>
                <a:srgbClr val="505050"/>
              </a:solidFill>
              <a:latin typeface="GT America"/>
            </a:endParaRPr>
          </a:p>
          <a:p>
            <a:r>
              <a:rPr lang="en-GB" b="0" i="0">
                <a:solidFill>
                  <a:srgbClr val="505050"/>
                </a:solidFill>
                <a:effectLst/>
                <a:latin typeface="GT America"/>
              </a:rPr>
              <a:t>Why is it so rare?</a:t>
            </a:r>
          </a:p>
          <a:p>
            <a:endParaRPr lang="en-GB">
              <a:solidFill>
                <a:srgbClr val="505050"/>
              </a:solidFill>
              <a:latin typeface="GT America"/>
            </a:endParaRPr>
          </a:p>
          <a:p>
            <a:r>
              <a:rPr lang="en-GB" b="0" i="0">
                <a:solidFill>
                  <a:srgbClr val="505050"/>
                </a:solidFill>
                <a:effectLst/>
                <a:latin typeface="GT America"/>
              </a:rPr>
              <a:t>First </a:t>
            </a:r>
            <a:r>
              <a:rPr lang="en-GB" b="0" i="0" err="1">
                <a:solidFill>
                  <a:srgbClr val="505050"/>
                </a:solidFill>
                <a:effectLst/>
                <a:latin typeface="GT America"/>
              </a:rPr>
              <a:t>eope</a:t>
            </a:r>
            <a:r>
              <a:rPr lang="en-GB" b="0" i="0">
                <a:solidFill>
                  <a:srgbClr val="505050"/>
                </a:solidFill>
                <a:effectLst/>
                <a:latin typeface="GT America"/>
              </a:rPr>
              <a:t> use the word inconsistently trust means different things to different people and secondly it’s just hard </a:t>
            </a:r>
          </a:p>
          <a:p>
            <a:endParaRPr lang="en-GB">
              <a:solidFill>
                <a:srgbClr val="505050"/>
              </a:solidFill>
              <a:latin typeface="GT America"/>
            </a:endParaRPr>
          </a:p>
          <a:p>
            <a:r>
              <a:rPr lang="en-GB" b="0" i="0">
                <a:solidFill>
                  <a:srgbClr val="505050"/>
                </a:solidFill>
                <a:effectLst/>
                <a:latin typeface="GT America"/>
              </a:rPr>
              <a:t>Best way to start is defining what we mean by trust  gap in trust between managers and employees can have profoundly negative effects on team productivity and engagement. But when people feel trusted, they tend to offer trust in return.</a:t>
            </a:r>
            <a:endParaRPr lang="en-GB">
              <a:solidFill>
                <a:srgbClr val="505050"/>
              </a:solidFill>
              <a:latin typeface="GT America"/>
            </a:endParaRPr>
          </a:p>
          <a:p>
            <a:r>
              <a:rPr lang="en-GB">
                <a:solidFill>
                  <a:srgbClr val="505050"/>
                </a:solidFill>
                <a:latin typeface="GT America"/>
              </a:rPr>
              <a:t>ADPRI data 50,000 people globally as if trust teammates, team leader and senior leaders </a:t>
            </a:r>
          </a:p>
          <a:p>
            <a:r>
              <a:rPr lang="en-GB">
                <a:solidFill>
                  <a:srgbClr val="505050"/>
                </a:solidFill>
                <a:latin typeface="GT America"/>
              </a:rPr>
              <a:t>2 of 3 categories – 3 times more likely to be fully engaged and highly resilient </a:t>
            </a:r>
          </a:p>
          <a:p>
            <a:r>
              <a:rPr lang="en-GB">
                <a:solidFill>
                  <a:srgbClr val="505050"/>
                </a:solidFill>
                <a:latin typeface="GT America"/>
              </a:rPr>
              <a:t>All 3  - 15 times more engaged 42 times more resilient </a:t>
            </a:r>
            <a:endParaRPr lang="en-US"/>
          </a:p>
        </p:txBody>
      </p:sp>
      <p:sp>
        <p:nvSpPr>
          <p:cNvPr id="4" name="Slide Number Placeholder 3"/>
          <p:cNvSpPr>
            <a:spLocks noGrp="1"/>
          </p:cNvSpPr>
          <p:nvPr>
            <p:ph type="sldNum" sz="quarter" idx="5"/>
          </p:nvPr>
        </p:nvSpPr>
        <p:spPr/>
        <p:txBody>
          <a:bodyPr/>
          <a:lstStyle/>
          <a:p>
            <a:pPr>
              <a:defRPr/>
            </a:pPr>
            <a:fld id="{E5096F51-62C4-44B6-9DCC-9748ABCDB5E8}" type="slidenum">
              <a:rPr lang="en-GB" smtClean="0"/>
              <a:pPr>
                <a:defRPr/>
              </a:pPr>
              <a:t>41</a:t>
            </a:fld>
            <a:endParaRPr lang="en-GB"/>
          </a:p>
        </p:txBody>
      </p:sp>
    </p:spTree>
    <p:extLst>
      <p:ext uri="{BB962C8B-B14F-4D97-AF65-F5344CB8AC3E}">
        <p14:creationId xmlns:p14="http://schemas.microsoft.com/office/powerpoint/2010/main" val="15775851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Trsut</a:t>
            </a:r>
            <a:r>
              <a:rPr lang="en-US"/>
              <a:t> is about vulnerability </a:t>
            </a:r>
          </a:p>
          <a:p>
            <a:endParaRPr lang="en-US"/>
          </a:p>
          <a:p>
            <a:r>
              <a:rPr lang="en-US"/>
              <a:t>Team members who trust one another learn to be comfortable being open. Exposed to one another around their failures weaknesses and even fears</a:t>
            </a:r>
          </a:p>
          <a:p>
            <a:endParaRPr lang="en-US"/>
          </a:p>
          <a:p>
            <a:r>
              <a:rPr lang="en-US"/>
              <a:t>Now this is not some </a:t>
            </a:r>
            <a:r>
              <a:rPr lang="en-US" err="1"/>
              <a:t>nicey</a:t>
            </a:r>
            <a:r>
              <a:rPr lang="en-US"/>
              <a:t>, </a:t>
            </a:r>
            <a:r>
              <a:rPr lang="en-US" err="1"/>
              <a:t>nicey</a:t>
            </a:r>
            <a:r>
              <a:rPr lang="en-US"/>
              <a:t> touchy feely sort of things – its not </a:t>
            </a:r>
          </a:p>
          <a:p>
            <a:endParaRPr lang="en-US"/>
          </a:p>
          <a:p>
            <a:r>
              <a:rPr lang="en-US"/>
              <a:t>It’s the idea that people who aren’t afraid to </a:t>
            </a:r>
            <a:r>
              <a:rPr lang="en-US" err="1"/>
              <a:t>amit</a:t>
            </a:r>
            <a:r>
              <a:rPr lang="en-US"/>
              <a:t> the truth about themselves are not going to engage in the kind of political </a:t>
            </a:r>
            <a:r>
              <a:rPr lang="en-US" err="1"/>
              <a:t>behaviour</a:t>
            </a:r>
            <a:r>
              <a:rPr lang="en-US"/>
              <a:t> that wastes </a:t>
            </a:r>
            <a:r>
              <a:rPr lang="en-US" err="1"/>
              <a:t>everyones</a:t>
            </a:r>
            <a:r>
              <a:rPr lang="en-US"/>
              <a:t> tie and energy</a:t>
            </a:r>
          </a:p>
          <a:p>
            <a:endParaRPr lang="en-US"/>
          </a:p>
          <a:p>
            <a:r>
              <a:rPr lang="en-US"/>
              <a:t>It’s not about titles or positions - you haver to earn it and you can lose it fast and then takes for ever to build it back up </a:t>
            </a:r>
          </a:p>
          <a:p>
            <a:endParaRPr lang="en-US"/>
          </a:p>
          <a:p>
            <a:r>
              <a:rPr lang="en-US"/>
              <a:t>Trust is not only important it’s the bed rock upon which great leadership stands</a:t>
            </a:r>
          </a:p>
        </p:txBody>
      </p:sp>
      <p:sp>
        <p:nvSpPr>
          <p:cNvPr id="4" name="Slide Number Placeholder 3"/>
          <p:cNvSpPr>
            <a:spLocks noGrp="1"/>
          </p:cNvSpPr>
          <p:nvPr>
            <p:ph type="sldNum" sz="quarter" idx="5"/>
          </p:nvPr>
        </p:nvSpPr>
        <p:spPr/>
        <p:txBody>
          <a:bodyPr/>
          <a:lstStyle/>
          <a:p>
            <a:pPr>
              <a:defRPr/>
            </a:pPr>
            <a:fld id="{E5096F51-62C4-44B6-9DCC-9748ABCDB5E8}" type="slidenum">
              <a:rPr lang="en-GB" smtClean="0"/>
              <a:pPr>
                <a:defRPr/>
              </a:pPr>
              <a:t>42</a:t>
            </a:fld>
            <a:endParaRPr lang="en-GB"/>
          </a:p>
        </p:txBody>
      </p:sp>
    </p:spTree>
    <p:extLst>
      <p:ext uri="{BB962C8B-B14F-4D97-AF65-F5344CB8AC3E}">
        <p14:creationId xmlns:p14="http://schemas.microsoft.com/office/powerpoint/2010/main" val="8528839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a:effectLst/>
                <a:latin typeface="Calibri" panose="020F0502020204030204" pitchFamily="34" charset="0"/>
                <a:ea typeface="Calibri" panose="020F0502020204030204" pitchFamily="34" charset="0"/>
                <a:cs typeface="Calibri" panose="020F0502020204030204" pitchFamily="34" charset="0"/>
              </a:rPr>
              <a:t>In his work Lencioni talks about the five dysfunctions of a team where vulnerability-based trust is the bed rock almost the bottom level of Maslow’s hierarchy of needs for your team. Team members who are not genuinely open with each other about mistakes and their weaknesses make it impossible to build a foundation of trust.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r>
              <a:rPr lang="en-GB" sz="1100">
                <a:effectLst/>
                <a:latin typeface="Calibri" panose="020F0502020204030204" pitchFamily="34" charset="0"/>
                <a:ea typeface="Calibri" panose="020F0502020204030204" pitchFamily="34" charset="0"/>
                <a:cs typeface="Calibri" panose="020F0502020204030204" pitchFamily="34"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r>
              <a:rPr lang="en-GB" sz="1100">
                <a:effectLst/>
                <a:latin typeface="Calibri" panose="020F0502020204030204" pitchFamily="34" charset="0"/>
                <a:ea typeface="Calibri" panose="020F0502020204030204" pitchFamily="34" charset="0"/>
                <a:cs typeface="Calibri" panose="020F0502020204030204" pitchFamily="34" charset="0"/>
              </a:rPr>
              <a:t>He goes on to say a failure to build trust sets the tone for his second dysfunction a fear of conflict. Teams that don’t trust each other are incapable of having unfiltered and passionate debates on ideas, instead they keep quiet or make guarded comments. A lack of healthy debate leads to the third dysfunction that of a lack of commitment, without having aired their opinions or feel that they have been heard as part of these passionate debates then they naturally never really buy in the decisions that are made – although they may well pretend to agree when in the meeting. With no real commitment to the decisions or way forward that’s ‘agreed’ people develop a lack of accountability. Without agreeing to a clear plan of action even the most focused and driven people often hesitate to call out fellow team members on behaviours that undermine and appear counterproductive to the good of the team and so with a failure to hold each other to account this creates an environment where they are no really focused on results, it creates an environment where they are more focused on their own individual needs like </a:t>
            </a:r>
            <a:r>
              <a:rPr lang="en-GB" sz="1100" err="1">
                <a:effectLst/>
                <a:latin typeface="Calibri" panose="020F0502020204030204" pitchFamily="34" charset="0"/>
                <a:ea typeface="Calibri" panose="020F0502020204030204" pitchFamily="34" charset="0"/>
                <a:cs typeface="Calibri" panose="020F0502020204030204" pitchFamily="34" charset="0"/>
              </a:rPr>
              <a:t>satus</a:t>
            </a:r>
            <a:r>
              <a:rPr lang="en-GB" sz="1100">
                <a:effectLst/>
                <a:latin typeface="Calibri" panose="020F0502020204030204" pitchFamily="34" charset="0"/>
                <a:ea typeface="Calibri" panose="020F0502020204030204" pitchFamily="34" charset="0"/>
                <a:cs typeface="Calibri" panose="020F0502020204030204" pitchFamily="34" charset="0"/>
              </a:rPr>
              <a:t>, career or recognition of their own functions above anything that’s good for the whole team.</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r>
              <a:rPr lang="en-GB" sz="1100">
                <a:effectLst/>
                <a:latin typeface="Calibri" panose="020F0502020204030204" pitchFamily="34" charset="0"/>
                <a:ea typeface="Calibri" panose="020F0502020204030204" pitchFamily="34" charset="0"/>
                <a:cs typeface="Calibri" panose="020F0502020204030204" pitchFamily="34"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endParaRPr lang="en-US" sz="900"/>
          </a:p>
        </p:txBody>
      </p:sp>
      <p:sp>
        <p:nvSpPr>
          <p:cNvPr id="4" name="Slide Number Placeholder 3"/>
          <p:cNvSpPr>
            <a:spLocks noGrp="1"/>
          </p:cNvSpPr>
          <p:nvPr>
            <p:ph type="sldNum" sz="quarter" idx="5"/>
          </p:nvPr>
        </p:nvSpPr>
        <p:spPr/>
        <p:txBody>
          <a:bodyPr/>
          <a:lstStyle/>
          <a:p>
            <a:pPr>
              <a:defRPr/>
            </a:pPr>
            <a:fld id="{E5096F51-62C4-44B6-9DCC-9748ABCDB5E8}" type="slidenum">
              <a:rPr lang="en-GB" smtClean="0"/>
              <a:pPr>
                <a:defRPr/>
              </a:pPr>
              <a:t>43</a:t>
            </a:fld>
            <a:endParaRPr lang="en-GB"/>
          </a:p>
        </p:txBody>
      </p:sp>
    </p:spTree>
    <p:extLst>
      <p:ext uri="{BB962C8B-B14F-4D97-AF65-F5344CB8AC3E}">
        <p14:creationId xmlns:p14="http://schemas.microsoft.com/office/powerpoint/2010/main" val="3561445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a:solidFill>
                  <a:srgbClr val="37474F"/>
                </a:solidFill>
                <a:effectLst/>
                <a:latin typeface="Roboto" panose="020F0502020204030204" pitchFamily="34" charset="0"/>
              </a:rPr>
              <a:t>Following the success of </a:t>
            </a:r>
            <a:r>
              <a:rPr lang="en-GB" sz="1800" b="0" i="0" u="none" strike="noStrike">
                <a:solidFill>
                  <a:srgbClr val="008394"/>
                </a:solidFill>
                <a:effectLst/>
                <a:latin typeface="Roboto" panose="020F0502020204030204" pitchFamily="34" charset="0"/>
                <a:hlinkClick r:id="rId3"/>
              </a:rPr>
              <a:t>Google’s Project Oxygen research</a:t>
            </a:r>
            <a:r>
              <a:rPr lang="en-GB" sz="1800" b="0" i="0">
                <a:solidFill>
                  <a:srgbClr val="37474F"/>
                </a:solidFill>
                <a:effectLst/>
                <a:latin typeface="Roboto" panose="020F0502020204030204" pitchFamily="34" charset="0"/>
              </a:rPr>
              <a:t> where the People Analytics team studied </a:t>
            </a:r>
            <a:r>
              <a:rPr lang="en-GB" sz="1800" b="0" i="0" u="none" strike="noStrike">
                <a:solidFill>
                  <a:srgbClr val="008394"/>
                </a:solidFill>
                <a:effectLst/>
                <a:latin typeface="Roboto" panose="020F0502020204030204" pitchFamily="34" charset="0"/>
                <a:hlinkClick r:id="rId4"/>
              </a:rPr>
              <a:t>what makes a great manager</a:t>
            </a:r>
            <a:r>
              <a:rPr lang="en-GB" sz="1800" b="0" i="0">
                <a:solidFill>
                  <a:srgbClr val="37474F"/>
                </a:solidFill>
                <a:effectLst/>
                <a:latin typeface="Roboto" panose="020F0502020204030204" pitchFamily="34" charset="0"/>
              </a:rPr>
              <a:t>, </a:t>
            </a:r>
          </a:p>
          <a:p>
            <a:r>
              <a:rPr lang="en-GB" sz="1800" b="0" i="0">
                <a:solidFill>
                  <a:srgbClr val="37474F"/>
                </a:solidFill>
                <a:effectLst/>
                <a:latin typeface="Roboto" panose="020F0502020204030204" pitchFamily="34" charset="0"/>
              </a:rPr>
              <a:t>Google researchers applied a similar method to discover the secrets of effective teams at Google. Code-named Project Aristotle - a tribute to Aristotle’s quote, "the whole is greater than the sum of its parts" (as the Google researchers believed employees can do more working together than alone) - the goal was to answer the question: “What makes a team effective at Google?”</a:t>
            </a:r>
            <a:endParaRPr lang="en-US" sz="1800"/>
          </a:p>
        </p:txBody>
      </p:sp>
      <p:sp>
        <p:nvSpPr>
          <p:cNvPr id="4" name="Slide Number Placeholder 3"/>
          <p:cNvSpPr>
            <a:spLocks noGrp="1"/>
          </p:cNvSpPr>
          <p:nvPr>
            <p:ph type="sldNum" sz="quarter" idx="5"/>
          </p:nvPr>
        </p:nvSpPr>
        <p:spPr/>
        <p:txBody>
          <a:bodyPr/>
          <a:lstStyle/>
          <a:p>
            <a:fld id="{5FFF3A97-C527-964D-B515-937F3AF359A5}" type="slidenum">
              <a:rPr lang="en-US" smtClean="0"/>
              <a:t>15</a:t>
            </a:fld>
            <a:endParaRPr lang="en-US"/>
          </a:p>
        </p:txBody>
      </p:sp>
    </p:spTree>
    <p:extLst>
      <p:ext uri="{BB962C8B-B14F-4D97-AF65-F5344CB8AC3E}">
        <p14:creationId xmlns:p14="http://schemas.microsoft.com/office/powerpoint/2010/main" val="2528316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5096F51-62C4-44B6-9DCC-9748ABCDB5E8}" type="slidenum">
              <a:rPr lang="en-GB" smtClean="0"/>
              <a:pPr>
                <a:defRPr/>
              </a:pPr>
              <a:t>16</a:t>
            </a:fld>
            <a:endParaRPr lang="en-GB"/>
          </a:p>
        </p:txBody>
      </p:sp>
    </p:spTree>
    <p:extLst>
      <p:ext uri="{BB962C8B-B14F-4D97-AF65-F5344CB8AC3E}">
        <p14:creationId xmlns:p14="http://schemas.microsoft.com/office/powerpoint/2010/main" val="1211611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5096F51-62C4-44B6-9DCC-9748ABCDB5E8}" type="slidenum">
              <a:rPr lang="en-GB" smtClean="0"/>
              <a:pPr>
                <a:defRPr/>
              </a:pPr>
              <a:t>23</a:t>
            </a:fld>
            <a:endParaRPr lang="en-GB"/>
          </a:p>
        </p:txBody>
      </p:sp>
    </p:spTree>
    <p:extLst>
      <p:ext uri="{BB962C8B-B14F-4D97-AF65-F5344CB8AC3E}">
        <p14:creationId xmlns:p14="http://schemas.microsoft.com/office/powerpoint/2010/main" val="2096128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5096F51-62C4-44B6-9DCC-9748ABCDB5E8}" type="slidenum">
              <a:rPr lang="en-GB" smtClean="0"/>
              <a:pPr>
                <a:defRPr/>
              </a:pPr>
              <a:t>24</a:t>
            </a:fld>
            <a:endParaRPr lang="en-GB"/>
          </a:p>
        </p:txBody>
      </p:sp>
    </p:spTree>
    <p:extLst>
      <p:ext uri="{BB962C8B-B14F-4D97-AF65-F5344CB8AC3E}">
        <p14:creationId xmlns:p14="http://schemas.microsoft.com/office/powerpoint/2010/main" val="4257705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pc="40">
                <a:solidFill>
                  <a:srgbClr val="000010"/>
                </a:solidFill>
                <a:effectLst/>
                <a:latin typeface="Calibri" panose="020F0502020204030204" pitchFamily="34" charset="0"/>
                <a:ea typeface="Times New Roman" panose="02020603050405020304" pitchFamily="18" charset="0"/>
                <a:cs typeface="Calibri" panose="020F0502020204030204" pitchFamily="34" charset="0"/>
              </a:rPr>
              <a:t>CONNECTION.</a:t>
            </a:r>
          </a:p>
          <a:p>
            <a:r>
              <a:rPr lang="en-GB" spc="40">
                <a:solidFill>
                  <a:srgbClr val="000010"/>
                </a:solidFill>
                <a:effectLst/>
                <a:latin typeface="Calibri" panose="020F0502020204030204" pitchFamily="34" charset="0"/>
                <a:ea typeface="Times New Roman" panose="02020603050405020304" pitchFamily="18" charset="0"/>
                <a:cs typeface="Calibri" panose="020F0502020204030204" pitchFamily="34" charset="0"/>
              </a:rPr>
              <a:t>As human beings we are hard wired for it, we survived and thrived in groups and that’s still the case today, it what gives our lives meaning and purpose.</a:t>
            </a:r>
          </a:p>
          <a:p>
            <a:r>
              <a:rPr lang="en-GB" spc="40">
                <a:solidFill>
                  <a:srgbClr val="000010"/>
                </a:solidFill>
                <a:effectLst/>
                <a:latin typeface="Calibri" panose="020F0502020204030204" pitchFamily="34" charset="0"/>
                <a:ea typeface="Times New Roman" panose="02020603050405020304" pitchFamily="18" charset="0"/>
                <a:cs typeface="Calibri" panose="020F0502020204030204" pitchFamily="34" charset="0"/>
              </a:rPr>
              <a:t>world we’ve been through a pandemic, hybrid working and working from anywhere is common place and research in the US would indicate 65% of people feel less connected with their work colleagues than before if connection is so important to us as human beings and if we are to unlock psychological safety in our teams, we have to do something about it. A 2019 report by the Institute of Leadership and Management found that building close relationships with colleagues was the most important factor in determining job satisfaction by 77% of respondents (salary by the way was eighth – just </a:t>
            </a:r>
            <a:r>
              <a:rPr lang="en-GB" spc="40" err="1">
                <a:solidFill>
                  <a:srgbClr val="000010"/>
                </a:solidFill>
                <a:effectLst/>
                <a:latin typeface="Calibri" panose="020F0502020204030204" pitchFamily="34" charset="0"/>
                <a:ea typeface="Times New Roman" panose="02020603050405020304" pitchFamily="18" charset="0"/>
                <a:cs typeface="Calibri" panose="020F0502020204030204" pitchFamily="34" charset="0"/>
              </a:rPr>
              <a:t>sayin</a:t>
            </a:r>
            <a:r>
              <a:rPr lang="en-GB" spc="40">
                <a:solidFill>
                  <a:srgbClr val="000010"/>
                </a:solidFill>
                <a:effectLst/>
                <a:latin typeface="Calibri" panose="020F0502020204030204" pitchFamily="34" charset="0"/>
                <a:ea typeface="Times New Roman" panose="02020603050405020304" pitchFamily="18" charset="0"/>
                <a:cs typeface="Calibri" panose="020F0502020204030204" pitchFamily="34" charset="0"/>
              </a:rPr>
              <a:t>) Gallop in their Q12 engagement survey report that only 20% of people have a ‘best friend at work’ but those that do are seven times more engaged. In fact, those with a best friend at work are more likely to engage customers, produce better work and have high well-being. </a:t>
            </a:r>
            <a:endParaRPr lang="en-GB">
              <a:effectLst/>
              <a:latin typeface="Calibri" panose="020F0502020204030204" pitchFamily="34" charset="0"/>
              <a:ea typeface="Calibri" panose="020F0502020204030204" pitchFamily="34" charset="0"/>
              <a:cs typeface="Times New Roman" panose="02020603050405020304" pitchFamily="18" charset="0"/>
            </a:endParaRPr>
          </a:p>
          <a:p>
            <a:endParaRPr lang="en-GB">
              <a:effectLst/>
              <a:latin typeface="Calibri" panose="020F0502020204030204" pitchFamily="34" charset="0"/>
              <a:ea typeface="Calibri" panose="020F0502020204030204" pitchFamily="34" charset="0"/>
              <a:cs typeface="Times New Roman" panose="02020603050405020304" pitchFamily="18" charset="0"/>
            </a:endParaRPr>
          </a:p>
          <a:p>
            <a:endParaRPr lang="en-US" sz="1000"/>
          </a:p>
        </p:txBody>
      </p:sp>
      <p:sp>
        <p:nvSpPr>
          <p:cNvPr id="4" name="Slide Number Placeholder 3"/>
          <p:cNvSpPr>
            <a:spLocks noGrp="1"/>
          </p:cNvSpPr>
          <p:nvPr>
            <p:ph type="sldNum" sz="quarter" idx="5"/>
          </p:nvPr>
        </p:nvSpPr>
        <p:spPr/>
        <p:txBody>
          <a:bodyPr/>
          <a:lstStyle/>
          <a:p>
            <a:pPr>
              <a:defRPr/>
            </a:pPr>
            <a:fld id="{E5096F51-62C4-44B6-9DCC-9748ABCDB5E8}" type="slidenum">
              <a:rPr lang="en-GB" smtClean="0"/>
              <a:pPr>
                <a:defRPr/>
              </a:pPr>
              <a:t>25</a:t>
            </a:fld>
            <a:endParaRPr lang="en-GB"/>
          </a:p>
        </p:txBody>
      </p:sp>
    </p:spTree>
    <p:extLst>
      <p:ext uri="{BB962C8B-B14F-4D97-AF65-F5344CB8AC3E}">
        <p14:creationId xmlns:p14="http://schemas.microsoft.com/office/powerpoint/2010/main" val="1381792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6205E-8C00-8285-E93A-0448E6D7C2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494DC9-59A4-7BB6-7C4F-1360F94794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72FE55-A618-A286-1A0E-E2C4509CC65D}"/>
              </a:ext>
            </a:extLst>
          </p:cNvPr>
          <p:cNvSpPr>
            <a:spLocks noGrp="1"/>
          </p:cNvSpPr>
          <p:nvPr>
            <p:ph type="body" idx="1"/>
          </p:nvPr>
        </p:nvSpPr>
        <p:spPr/>
        <p:txBody>
          <a:bodyPr/>
          <a:lstStyle/>
          <a:p>
            <a:r>
              <a:rPr lang="en-US"/>
              <a:t>NAN, computer language “Not a”</a:t>
            </a:r>
          </a:p>
        </p:txBody>
      </p:sp>
      <p:sp>
        <p:nvSpPr>
          <p:cNvPr id="4" name="Slide Number Placeholder 3">
            <a:extLst>
              <a:ext uri="{FF2B5EF4-FFF2-40B4-BE49-F238E27FC236}">
                <a16:creationId xmlns:a16="http://schemas.microsoft.com/office/drawing/2014/main" id="{6C783F54-E9D7-1E38-1E40-D1056423E233}"/>
              </a:ext>
            </a:extLst>
          </p:cNvPr>
          <p:cNvSpPr>
            <a:spLocks noGrp="1"/>
          </p:cNvSpPr>
          <p:nvPr>
            <p:ph type="sldNum" sz="quarter" idx="5"/>
          </p:nvPr>
        </p:nvSpPr>
        <p:spPr/>
        <p:txBody>
          <a:bodyPr/>
          <a:lstStyle/>
          <a:p>
            <a:fld id="{503213DF-53CD-48F8-859F-62A921FBFF1A}" type="slidenum">
              <a:rPr lang="en-US" smtClean="0"/>
              <a:t>31</a:t>
            </a:fld>
            <a:endParaRPr lang="en-US"/>
          </a:p>
        </p:txBody>
      </p:sp>
    </p:spTree>
    <p:extLst>
      <p:ext uri="{BB962C8B-B14F-4D97-AF65-F5344CB8AC3E}">
        <p14:creationId xmlns:p14="http://schemas.microsoft.com/office/powerpoint/2010/main" val="234511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243ECA-19F0-D035-33B4-2E69E08718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A5DD22-CD6D-B859-43A6-C2ECC45EFA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4E1BE5-3D76-69EA-37DE-276386023FF2}"/>
              </a:ext>
            </a:extLst>
          </p:cNvPr>
          <p:cNvSpPr>
            <a:spLocks noGrp="1"/>
          </p:cNvSpPr>
          <p:nvPr>
            <p:ph type="body" idx="1"/>
          </p:nvPr>
        </p:nvSpPr>
        <p:spPr/>
        <p:txBody>
          <a:bodyPr/>
          <a:lstStyle/>
          <a:p>
            <a:r>
              <a:rPr lang="en-US" sz="1200" b="0" i="0" kern="1200" err="1">
                <a:solidFill>
                  <a:schemeClr val="tx1"/>
                </a:solidFill>
                <a:effectLst/>
                <a:latin typeface="+mn-lt"/>
                <a:ea typeface="+mn-ea"/>
                <a:cs typeface="+mn-cs"/>
              </a:rPr>
              <a:t>NaN</a:t>
            </a:r>
            <a:r>
              <a:rPr lang="en-US" sz="1200" b="0" i="0" kern="1200">
                <a:solidFill>
                  <a:schemeClr val="tx1"/>
                </a:solidFill>
                <a:effectLst/>
                <a:latin typeface="+mn-lt"/>
                <a:ea typeface="+mn-ea"/>
                <a:cs typeface="+mn-cs"/>
              </a:rPr>
              <a:t> – computing – not a number</a:t>
            </a:r>
            <a:endParaRPr lang="en-US"/>
          </a:p>
        </p:txBody>
      </p:sp>
      <p:sp>
        <p:nvSpPr>
          <p:cNvPr id="4" name="Slide Number Placeholder 3">
            <a:extLst>
              <a:ext uri="{FF2B5EF4-FFF2-40B4-BE49-F238E27FC236}">
                <a16:creationId xmlns:a16="http://schemas.microsoft.com/office/drawing/2014/main" id="{E08D1B7C-A3B5-7E8C-77F5-34B3DDFAB0D3}"/>
              </a:ext>
            </a:extLst>
          </p:cNvPr>
          <p:cNvSpPr>
            <a:spLocks noGrp="1"/>
          </p:cNvSpPr>
          <p:nvPr>
            <p:ph type="sldNum" sz="quarter" idx="5"/>
          </p:nvPr>
        </p:nvSpPr>
        <p:spPr/>
        <p:txBody>
          <a:bodyPr/>
          <a:lstStyle/>
          <a:p>
            <a:fld id="{503213DF-53CD-48F8-859F-62A921FBFF1A}" type="slidenum">
              <a:rPr lang="en-US" smtClean="0"/>
              <a:t>32</a:t>
            </a:fld>
            <a:endParaRPr lang="en-US"/>
          </a:p>
        </p:txBody>
      </p:sp>
    </p:spTree>
    <p:extLst>
      <p:ext uri="{BB962C8B-B14F-4D97-AF65-F5344CB8AC3E}">
        <p14:creationId xmlns:p14="http://schemas.microsoft.com/office/powerpoint/2010/main" val="29451544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A8E68-0977-F549-3521-F4870B5A21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F10E93-7934-83D9-C999-6DB22A224E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AC4DAE-47FA-8073-2172-2F2BC4F39608}"/>
              </a:ext>
            </a:extLst>
          </p:cNvPr>
          <p:cNvSpPr>
            <a:spLocks noGrp="1"/>
          </p:cNvSpPr>
          <p:nvPr>
            <p:ph type="body" idx="1"/>
          </p:nvPr>
        </p:nvSpPr>
        <p:spPr/>
        <p:txBody>
          <a:bodyPr/>
          <a:lstStyle/>
          <a:p>
            <a:r>
              <a:rPr lang="en-US"/>
              <a:t>NAN, computer language “Not a”</a:t>
            </a:r>
          </a:p>
        </p:txBody>
      </p:sp>
      <p:sp>
        <p:nvSpPr>
          <p:cNvPr id="4" name="Slide Number Placeholder 3">
            <a:extLst>
              <a:ext uri="{FF2B5EF4-FFF2-40B4-BE49-F238E27FC236}">
                <a16:creationId xmlns:a16="http://schemas.microsoft.com/office/drawing/2014/main" id="{B5694E60-2BEB-4FF5-454E-A30D70A73C8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3213DF-53CD-48F8-859F-62A921FBF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57621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 Id="rId5" Type="http://schemas.openxmlformats.org/officeDocument/2006/relationships/image" Target="../media/image10.emf"/><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 Id="rId5" Type="http://schemas.openxmlformats.org/officeDocument/2006/relationships/image" Target="../media/image11.emf"/><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032A268-6A4A-9BFC-616C-42ED7A4D5BDF}"/>
              </a:ext>
            </a:extLst>
          </p:cNvPr>
          <p:cNvSpPr txBox="1"/>
          <p:nvPr userDrawn="1"/>
        </p:nvSpPr>
        <p:spPr>
          <a:xfrm>
            <a:off x="702274" y="6037193"/>
            <a:ext cx="2270820" cy="261610"/>
          </a:xfrm>
          <a:prstGeom prst="rect">
            <a:avLst/>
          </a:prstGeom>
          <a:noFill/>
        </p:spPr>
        <p:txBody>
          <a:bodyPr wrap="square" rtlCol="0">
            <a:spAutoFit/>
          </a:bodyPr>
          <a:lstStyle/>
          <a:p>
            <a:pPr algn="l"/>
            <a:r>
              <a:rPr lang="en-US" sz="1100" b="0" i="0" err="1">
                <a:solidFill>
                  <a:schemeClr val="bg1"/>
                </a:solidFill>
                <a:latin typeface="Plus Jakarta Sans" pitchFamily="2" charset="77"/>
                <a:cs typeface="Plus Jakarta Sans" pitchFamily="2" charset="77"/>
              </a:rPr>
              <a:t>tpi.org.uk</a:t>
            </a:r>
            <a:r>
              <a:rPr lang="en-US" sz="1100" b="0" i="0">
                <a:solidFill>
                  <a:schemeClr val="bg1"/>
                </a:solidFill>
                <a:latin typeface="Plus Jakarta Sans" pitchFamily="2" charset="77"/>
                <a:cs typeface="Plus Jakarta Sans" pitchFamily="2" charset="77"/>
              </a:rPr>
              <a:t> </a:t>
            </a:r>
            <a:r>
              <a:rPr lang="en-US" sz="1100" b="0" i="0">
                <a:solidFill>
                  <a:srgbClr val="89C54B"/>
                </a:solidFill>
                <a:latin typeface="Plus Jakarta Sans" pitchFamily="2" charset="77"/>
                <a:cs typeface="Plus Jakarta Sans" pitchFamily="2" charset="77"/>
              </a:rPr>
              <a:t>#TPIConf24</a:t>
            </a:r>
            <a:endParaRPr lang="en-US" sz="1100" b="1" i="0">
              <a:solidFill>
                <a:srgbClr val="001F47"/>
              </a:solidFill>
              <a:latin typeface="Plus Jakarta Sans" pitchFamily="2" charset="77"/>
              <a:cs typeface="Plus Jakarta Sans" pitchFamily="2" charset="77"/>
            </a:endParaRPr>
          </a:p>
        </p:txBody>
      </p:sp>
      <p:pic>
        <p:nvPicPr>
          <p:cNvPr id="3" name="Picture 2" descr="A green arrow with white text&#10;&#10;Description automatically generated">
            <a:extLst>
              <a:ext uri="{FF2B5EF4-FFF2-40B4-BE49-F238E27FC236}">
                <a16:creationId xmlns:a16="http://schemas.microsoft.com/office/drawing/2014/main" id="{DD31D677-3DAC-1587-6B3D-F530CC0EA24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7185" y="820807"/>
            <a:ext cx="2641876" cy="992273"/>
          </a:xfrm>
          <a:prstGeom prst="rect">
            <a:avLst/>
          </a:prstGeom>
        </p:spPr>
      </p:pic>
      <p:pic>
        <p:nvPicPr>
          <p:cNvPr id="14" name="Picture 13" descr="A black and white logo&#10;&#10;Description automatically generated">
            <a:extLst>
              <a:ext uri="{FF2B5EF4-FFF2-40B4-BE49-F238E27FC236}">
                <a16:creationId xmlns:a16="http://schemas.microsoft.com/office/drawing/2014/main" id="{EA312AA9-05B2-CF89-B7A8-403B058780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50180" y="3025347"/>
            <a:ext cx="5904023" cy="1204421"/>
          </a:xfrm>
          <a:prstGeom prst="rect">
            <a:avLst/>
          </a:prstGeom>
        </p:spPr>
      </p:pic>
      <p:pic>
        <p:nvPicPr>
          <p:cNvPr id="17" name="Picture 16" descr="A group of green and white triangles&#10;&#10;Description automatically generated">
            <a:extLst>
              <a:ext uri="{FF2B5EF4-FFF2-40B4-BE49-F238E27FC236}">
                <a16:creationId xmlns:a16="http://schemas.microsoft.com/office/drawing/2014/main" id="{60730EF9-43E3-2AD1-5541-AB5AE5685F3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343920" y="2044314"/>
            <a:ext cx="8970962" cy="4813686"/>
          </a:xfrm>
          <a:prstGeom prst="rect">
            <a:avLst/>
          </a:prstGeom>
        </p:spPr>
      </p:pic>
    </p:spTree>
    <p:extLst>
      <p:ext uri="{BB962C8B-B14F-4D97-AF65-F5344CB8AC3E}">
        <p14:creationId xmlns:p14="http://schemas.microsoft.com/office/powerpoint/2010/main" val="400543120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56FDC-E652-C16D-88DA-6D296FBDC7FE}"/>
              </a:ext>
            </a:extLst>
          </p:cNvPr>
          <p:cNvSpPr>
            <a:spLocks noGrp="1"/>
          </p:cNvSpPr>
          <p:nvPr>
            <p:ph type="ctrTitle"/>
          </p:nvPr>
        </p:nvSpPr>
        <p:spPr>
          <a:xfrm>
            <a:off x="694801" y="2434911"/>
            <a:ext cx="6628461" cy="1590773"/>
          </a:xfrm>
        </p:spPr>
        <p:txBody>
          <a:bodyPr anchor="b">
            <a:normAutofit/>
          </a:bodyPr>
          <a:lstStyle>
            <a:lvl1pPr algn="l">
              <a:defRPr sz="4000">
                <a:latin typeface="Plus Jakarta Sans" pitchFamily="2" charset="77"/>
                <a:cs typeface="Plus Jakarta Sa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C17F4A1C-2B1C-BF37-93D7-9C441BE0398E}"/>
              </a:ext>
            </a:extLst>
          </p:cNvPr>
          <p:cNvSpPr>
            <a:spLocks noGrp="1"/>
          </p:cNvSpPr>
          <p:nvPr>
            <p:ph type="subTitle" idx="1"/>
          </p:nvPr>
        </p:nvSpPr>
        <p:spPr>
          <a:xfrm>
            <a:off x="714630" y="4554998"/>
            <a:ext cx="6628461" cy="365125"/>
          </a:xfrm>
        </p:spPr>
        <p:txBody>
          <a:bodyPr>
            <a:noAutofit/>
          </a:bodyPr>
          <a:lstStyle>
            <a:lvl1pPr marL="0" indent="0" algn="l">
              <a:buNone/>
              <a:defRPr sz="2200">
                <a:latin typeface="Plus Jakarta Sans" pitchFamily="2" charset="77"/>
                <a:cs typeface="Plus Jakarta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Box 9">
            <a:extLst>
              <a:ext uri="{FF2B5EF4-FFF2-40B4-BE49-F238E27FC236}">
                <a16:creationId xmlns:a16="http://schemas.microsoft.com/office/drawing/2014/main" id="{0032A268-6A4A-9BFC-616C-42ED7A4D5BDF}"/>
              </a:ext>
            </a:extLst>
          </p:cNvPr>
          <p:cNvSpPr txBox="1"/>
          <p:nvPr userDrawn="1"/>
        </p:nvSpPr>
        <p:spPr>
          <a:xfrm>
            <a:off x="731871" y="6232466"/>
            <a:ext cx="1939891" cy="276999"/>
          </a:xfrm>
          <a:prstGeom prst="rect">
            <a:avLst/>
          </a:prstGeom>
          <a:noFill/>
        </p:spPr>
        <p:txBody>
          <a:bodyPr wrap="square" rtlCol="0">
            <a:spAutoFit/>
          </a:bodyPr>
          <a:lstStyle/>
          <a:p>
            <a:pPr algn="l"/>
            <a:r>
              <a:rPr lang="en-US" sz="1200" b="0" i="0" err="1">
                <a:solidFill>
                  <a:schemeClr val="bg1"/>
                </a:solidFill>
                <a:latin typeface="Plus Jakarta Sans" pitchFamily="2" charset="77"/>
                <a:cs typeface="Plus Jakarta Sans" pitchFamily="2" charset="77"/>
              </a:rPr>
              <a:t>tpi.org.uk</a:t>
            </a:r>
            <a:r>
              <a:rPr lang="en-US" sz="1200" b="0" i="0">
                <a:solidFill>
                  <a:schemeClr val="bg1"/>
                </a:solidFill>
                <a:latin typeface="Plus Jakarta Sans" pitchFamily="2" charset="77"/>
                <a:cs typeface="Plus Jakarta Sans" pitchFamily="2" charset="77"/>
              </a:rPr>
              <a:t> </a:t>
            </a:r>
            <a:r>
              <a:rPr lang="en-US" sz="1200" b="0" i="0">
                <a:solidFill>
                  <a:srgbClr val="89C54B"/>
                </a:solidFill>
                <a:latin typeface="Plus Jakarta Sans" pitchFamily="2" charset="77"/>
                <a:cs typeface="Plus Jakarta Sans" pitchFamily="2" charset="77"/>
              </a:rPr>
              <a:t>#TPIConf24</a:t>
            </a:r>
            <a:endParaRPr lang="en-US" sz="1200" b="1" i="0">
              <a:solidFill>
                <a:srgbClr val="001F47"/>
              </a:solidFill>
              <a:latin typeface="Plus Jakarta Sans" pitchFamily="2" charset="77"/>
              <a:cs typeface="Plus Jakarta Sans" pitchFamily="2" charset="77"/>
            </a:endParaRPr>
          </a:p>
        </p:txBody>
      </p:sp>
      <p:pic>
        <p:nvPicPr>
          <p:cNvPr id="5" name="Picture 4">
            <a:extLst>
              <a:ext uri="{FF2B5EF4-FFF2-40B4-BE49-F238E27FC236}">
                <a16:creationId xmlns:a16="http://schemas.microsoft.com/office/drawing/2014/main" id="{7F40BCA0-F053-725B-5D72-41A887479077}"/>
              </a:ext>
            </a:extLst>
          </p:cNvPr>
          <p:cNvPicPr>
            <a:picLocks noChangeAspect="1"/>
          </p:cNvPicPr>
          <p:nvPr userDrawn="1"/>
        </p:nvPicPr>
        <p:blipFill>
          <a:blip r:embed="rId2"/>
          <a:stretch>
            <a:fillRect/>
          </a:stretch>
        </p:blipFill>
        <p:spPr>
          <a:xfrm>
            <a:off x="9129823" y="6243099"/>
            <a:ext cx="2223977" cy="310971"/>
          </a:xfrm>
          <a:prstGeom prst="rect">
            <a:avLst/>
          </a:prstGeom>
        </p:spPr>
      </p:pic>
      <p:pic>
        <p:nvPicPr>
          <p:cNvPr id="7" name="Picture 6" descr="A black and white logo&#10;&#10;Description automatically generated">
            <a:extLst>
              <a:ext uri="{FF2B5EF4-FFF2-40B4-BE49-F238E27FC236}">
                <a16:creationId xmlns:a16="http://schemas.microsoft.com/office/drawing/2014/main" id="{5D59AC33-1836-005E-D27E-E9B8C64B9E4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4801" y="582829"/>
            <a:ext cx="3836760" cy="782699"/>
          </a:xfrm>
          <a:prstGeom prst="rect">
            <a:avLst/>
          </a:prstGeom>
        </p:spPr>
      </p:pic>
      <p:pic>
        <p:nvPicPr>
          <p:cNvPr id="17" name="Picture 16" descr="A black background with green and white triangles&#10;&#10;Description automatically generated">
            <a:extLst>
              <a:ext uri="{FF2B5EF4-FFF2-40B4-BE49-F238E27FC236}">
                <a16:creationId xmlns:a16="http://schemas.microsoft.com/office/drawing/2014/main" id="{3EB41A2F-77CA-E61D-99F5-90885FAA8723}"/>
              </a:ext>
            </a:extLst>
          </p:cNvPr>
          <p:cNvPicPr>
            <a:picLocks noChangeAspect="1"/>
          </p:cNvPicPr>
          <p:nvPr userDrawn="1"/>
        </p:nvPicPr>
        <p:blipFill>
          <a:blip r:embed="rId4" cstate="email">
            <a:extLst>
              <a:ext uri="{28A0092B-C50C-407E-A947-70E740481C1C}">
                <a14:useLocalDpi xmlns:a14="http://schemas.microsoft.com/office/drawing/2010/main"/>
              </a:ext>
            </a:extLst>
          </a:blip>
          <a:srcRect t="-2"/>
          <a:stretch/>
        </p:blipFill>
        <p:spPr>
          <a:xfrm>
            <a:off x="8429622" y="202850"/>
            <a:ext cx="5035766" cy="2415432"/>
          </a:xfrm>
          <a:prstGeom prst="rect">
            <a:avLst/>
          </a:prstGeom>
        </p:spPr>
      </p:pic>
    </p:spTree>
    <p:extLst>
      <p:ext uri="{BB962C8B-B14F-4D97-AF65-F5344CB8AC3E}">
        <p14:creationId xmlns:p14="http://schemas.microsoft.com/office/powerpoint/2010/main" val="3939147788"/>
      </p:ext>
    </p:extLst>
  </p:cSld>
  <p:clrMapOvr>
    <a:masterClrMapping/>
  </p:clrMapOvr>
  <p:extLst>
    <p:ext uri="{DCECCB84-F9BA-43D5-87BE-67443E8EF086}">
      <p15:sldGuideLst xmlns:p15="http://schemas.microsoft.com/office/powerpoint/2012/main">
        <p15:guide id="1" orient="horz" pos="1911" userDrawn="1">
          <p15:clr>
            <a:srgbClr val="FBAE40"/>
          </p15:clr>
        </p15:guide>
        <p15:guide id="2" pos="50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C9490D04-5085-F611-D9ED-575F2FF32E0B}"/>
              </a:ext>
            </a:extLst>
          </p:cNvPr>
          <p:cNvSpPr txBox="1"/>
          <p:nvPr userDrawn="1"/>
        </p:nvSpPr>
        <p:spPr>
          <a:xfrm>
            <a:off x="731871" y="6232466"/>
            <a:ext cx="2190233" cy="276999"/>
          </a:xfrm>
          <a:prstGeom prst="rect">
            <a:avLst/>
          </a:prstGeom>
          <a:noFill/>
        </p:spPr>
        <p:txBody>
          <a:bodyPr wrap="square" rtlCol="0">
            <a:spAutoFit/>
          </a:bodyPr>
          <a:lstStyle/>
          <a:p>
            <a:pPr algn="l"/>
            <a:r>
              <a:rPr lang="en-US" sz="1200" b="0" i="0" err="1">
                <a:solidFill>
                  <a:srgbClr val="001F47"/>
                </a:solidFill>
                <a:latin typeface="Plus Jakarta Sans" pitchFamily="2" charset="77"/>
                <a:cs typeface="Plus Jakarta Sans" pitchFamily="2" charset="77"/>
              </a:rPr>
              <a:t>tpi.org.uk</a:t>
            </a:r>
            <a:r>
              <a:rPr lang="en-US" sz="1200" b="0" i="0">
                <a:solidFill>
                  <a:srgbClr val="001F47"/>
                </a:solidFill>
                <a:latin typeface="Plus Jakarta Sans" pitchFamily="2" charset="77"/>
                <a:cs typeface="Plus Jakarta Sans" pitchFamily="2" charset="77"/>
              </a:rPr>
              <a:t> </a:t>
            </a:r>
            <a:r>
              <a:rPr lang="en-US" sz="1200" b="0" i="0">
                <a:solidFill>
                  <a:srgbClr val="89C54B"/>
                </a:solidFill>
                <a:latin typeface="Plus Jakarta Sans" pitchFamily="2" charset="77"/>
                <a:cs typeface="Plus Jakarta Sans" pitchFamily="2" charset="77"/>
              </a:rPr>
              <a:t>#TPIConf24</a:t>
            </a:r>
            <a:endParaRPr lang="en-US" sz="1200" b="1" i="0">
              <a:solidFill>
                <a:srgbClr val="001F47"/>
              </a:solidFill>
              <a:latin typeface="Plus Jakarta Sans" pitchFamily="2" charset="77"/>
              <a:cs typeface="Plus Jakarta Sans" pitchFamily="2" charset="77"/>
            </a:endParaRPr>
          </a:p>
        </p:txBody>
      </p:sp>
      <p:sp>
        <p:nvSpPr>
          <p:cNvPr id="2" name="Title 1">
            <a:extLst>
              <a:ext uri="{FF2B5EF4-FFF2-40B4-BE49-F238E27FC236}">
                <a16:creationId xmlns:a16="http://schemas.microsoft.com/office/drawing/2014/main" id="{08988887-C9C0-13C9-C68A-1626F086EA2A}"/>
              </a:ext>
            </a:extLst>
          </p:cNvPr>
          <p:cNvSpPr>
            <a:spLocks noGrp="1"/>
          </p:cNvSpPr>
          <p:nvPr>
            <p:ph type="ctrTitle"/>
          </p:nvPr>
        </p:nvSpPr>
        <p:spPr>
          <a:xfrm>
            <a:off x="694801" y="2434911"/>
            <a:ext cx="6628461" cy="1590773"/>
          </a:xfrm>
        </p:spPr>
        <p:txBody>
          <a:bodyPr anchor="b">
            <a:normAutofit/>
          </a:bodyPr>
          <a:lstStyle>
            <a:lvl1pPr algn="l">
              <a:defRPr sz="4000">
                <a:solidFill>
                  <a:srgbClr val="001F47"/>
                </a:solidFill>
                <a:latin typeface="Plus Jakarta Sans" pitchFamily="2" charset="77"/>
                <a:cs typeface="Plus Jakarta Sa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4D53B235-CB20-D033-CBC6-D39B9290BFB7}"/>
              </a:ext>
            </a:extLst>
          </p:cNvPr>
          <p:cNvSpPr>
            <a:spLocks noGrp="1"/>
          </p:cNvSpPr>
          <p:nvPr>
            <p:ph type="subTitle" idx="1"/>
          </p:nvPr>
        </p:nvSpPr>
        <p:spPr>
          <a:xfrm>
            <a:off x="714630" y="4554998"/>
            <a:ext cx="6628461" cy="365125"/>
          </a:xfrm>
        </p:spPr>
        <p:txBody>
          <a:bodyPr>
            <a:noAutofit/>
          </a:bodyPr>
          <a:lstStyle>
            <a:lvl1pPr marL="0" indent="0" algn="l">
              <a:buNone/>
              <a:defRPr sz="2200">
                <a:solidFill>
                  <a:srgbClr val="001F47"/>
                </a:solidFill>
                <a:latin typeface="Plus Jakarta Sans" pitchFamily="2" charset="77"/>
                <a:cs typeface="Plus Jakarta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a:extLst>
              <a:ext uri="{FF2B5EF4-FFF2-40B4-BE49-F238E27FC236}">
                <a16:creationId xmlns:a16="http://schemas.microsoft.com/office/drawing/2014/main" id="{F5A9BAC6-37D9-4B44-954A-279609E4A893}"/>
              </a:ext>
            </a:extLst>
          </p:cNvPr>
          <p:cNvPicPr>
            <a:picLocks noChangeAspect="1"/>
          </p:cNvPicPr>
          <p:nvPr userDrawn="1"/>
        </p:nvPicPr>
        <p:blipFill>
          <a:blip r:embed="rId2"/>
          <a:stretch>
            <a:fillRect/>
          </a:stretch>
        </p:blipFill>
        <p:spPr>
          <a:xfrm>
            <a:off x="9129822" y="6241357"/>
            <a:ext cx="2223978" cy="310971"/>
          </a:xfrm>
          <a:prstGeom prst="rect">
            <a:avLst/>
          </a:prstGeom>
        </p:spPr>
      </p:pic>
      <p:pic>
        <p:nvPicPr>
          <p:cNvPr id="11" name="Picture 10" descr="A black background with green and blue triangles&#10;&#10;Description automatically generated">
            <a:extLst>
              <a:ext uri="{FF2B5EF4-FFF2-40B4-BE49-F238E27FC236}">
                <a16:creationId xmlns:a16="http://schemas.microsoft.com/office/drawing/2014/main" id="{A31C113C-3E8C-60DD-8309-E8F1B4EB92B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8429622" y="207868"/>
            <a:ext cx="5035766" cy="2431815"/>
          </a:xfrm>
          <a:prstGeom prst="rect">
            <a:avLst/>
          </a:prstGeom>
        </p:spPr>
      </p:pic>
      <p:pic>
        <p:nvPicPr>
          <p:cNvPr id="16" name="Picture 15" descr="A blue and green text on a black background&#10;&#10;Description automatically generated">
            <a:extLst>
              <a:ext uri="{FF2B5EF4-FFF2-40B4-BE49-F238E27FC236}">
                <a16:creationId xmlns:a16="http://schemas.microsoft.com/office/drawing/2014/main" id="{EFE20146-D708-3B9D-81A6-46D0803E8BF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94801" y="582829"/>
            <a:ext cx="3836760" cy="782699"/>
          </a:xfrm>
          <a:prstGeom prst="rect">
            <a:avLst/>
          </a:prstGeom>
        </p:spPr>
      </p:pic>
    </p:spTree>
    <p:extLst>
      <p:ext uri="{BB962C8B-B14F-4D97-AF65-F5344CB8AC3E}">
        <p14:creationId xmlns:p14="http://schemas.microsoft.com/office/powerpoint/2010/main" val="42535873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1"/>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C9490D04-5085-F611-D9ED-575F2FF32E0B}"/>
              </a:ext>
            </a:extLst>
          </p:cNvPr>
          <p:cNvSpPr txBox="1"/>
          <p:nvPr userDrawn="1"/>
        </p:nvSpPr>
        <p:spPr>
          <a:xfrm>
            <a:off x="731871" y="6232466"/>
            <a:ext cx="2190233" cy="276999"/>
          </a:xfrm>
          <a:prstGeom prst="rect">
            <a:avLst/>
          </a:prstGeom>
          <a:noFill/>
        </p:spPr>
        <p:txBody>
          <a:bodyPr wrap="square" rtlCol="0">
            <a:spAutoFit/>
          </a:bodyPr>
          <a:lstStyle/>
          <a:p>
            <a:pPr algn="l"/>
            <a:r>
              <a:rPr lang="en-US" sz="1200" b="0" i="0" err="1">
                <a:solidFill>
                  <a:srgbClr val="001F47"/>
                </a:solidFill>
                <a:latin typeface="Plus Jakarta Sans" pitchFamily="2" charset="77"/>
                <a:cs typeface="Plus Jakarta Sans" pitchFamily="2" charset="77"/>
              </a:rPr>
              <a:t>tpi.org.uk</a:t>
            </a:r>
            <a:r>
              <a:rPr lang="en-US" sz="1200" b="0" i="0">
                <a:solidFill>
                  <a:srgbClr val="001F47"/>
                </a:solidFill>
                <a:latin typeface="Plus Jakarta Sans" pitchFamily="2" charset="77"/>
                <a:cs typeface="Plus Jakarta Sans" pitchFamily="2" charset="77"/>
              </a:rPr>
              <a:t> </a:t>
            </a:r>
            <a:r>
              <a:rPr lang="en-US" sz="1200" b="0" i="0">
                <a:solidFill>
                  <a:srgbClr val="89C54B"/>
                </a:solidFill>
                <a:latin typeface="Plus Jakarta Sans" pitchFamily="2" charset="77"/>
                <a:cs typeface="Plus Jakarta Sans" pitchFamily="2" charset="77"/>
              </a:rPr>
              <a:t>#TPIConf24</a:t>
            </a:r>
            <a:endParaRPr lang="en-US" sz="1200" b="1" i="0">
              <a:solidFill>
                <a:srgbClr val="001F47"/>
              </a:solidFill>
              <a:latin typeface="Plus Jakarta Sans" pitchFamily="2" charset="77"/>
              <a:cs typeface="Plus Jakarta Sans" pitchFamily="2" charset="77"/>
            </a:endParaRPr>
          </a:p>
        </p:txBody>
      </p:sp>
      <p:sp>
        <p:nvSpPr>
          <p:cNvPr id="2" name="Title 1">
            <a:extLst>
              <a:ext uri="{FF2B5EF4-FFF2-40B4-BE49-F238E27FC236}">
                <a16:creationId xmlns:a16="http://schemas.microsoft.com/office/drawing/2014/main" id="{08988887-C9C0-13C9-C68A-1626F086EA2A}"/>
              </a:ext>
            </a:extLst>
          </p:cNvPr>
          <p:cNvSpPr>
            <a:spLocks noGrp="1"/>
          </p:cNvSpPr>
          <p:nvPr>
            <p:ph type="ctrTitle" hasCustomPrompt="1"/>
          </p:nvPr>
        </p:nvSpPr>
        <p:spPr>
          <a:xfrm>
            <a:off x="694801" y="2434911"/>
            <a:ext cx="6628461" cy="3603339"/>
          </a:xfrm>
        </p:spPr>
        <p:txBody>
          <a:bodyPr anchor="b">
            <a:normAutofit/>
          </a:bodyPr>
          <a:lstStyle>
            <a:lvl1pPr algn="l">
              <a:defRPr sz="4000">
                <a:solidFill>
                  <a:srgbClr val="001F47"/>
                </a:solidFill>
                <a:latin typeface="Plus Jakarta Sans" pitchFamily="2" charset="77"/>
                <a:cs typeface="Plus Jakarta Sans" pitchFamily="2" charset="77"/>
              </a:defRPr>
            </a:lvl1pPr>
          </a:lstStyle>
          <a:p>
            <a:r>
              <a:rPr lang="en-US"/>
              <a:t>Refreshment Break</a:t>
            </a:r>
          </a:p>
        </p:txBody>
      </p:sp>
      <p:pic>
        <p:nvPicPr>
          <p:cNvPr id="5" name="Picture 4">
            <a:extLst>
              <a:ext uri="{FF2B5EF4-FFF2-40B4-BE49-F238E27FC236}">
                <a16:creationId xmlns:a16="http://schemas.microsoft.com/office/drawing/2014/main" id="{F5A9BAC6-37D9-4B44-954A-279609E4A893}"/>
              </a:ext>
            </a:extLst>
          </p:cNvPr>
          <p:cNvPicPr>
            <a:picLocks noChangeAspect="1"/>
          </p:cNvPicPr>
          <p:nvPr userDrawn="1"/>
        </p:nvPicPr>
        <p:blipFill>
          <a:blip r:embed="rId2"/>
          <a:stretch>
            <a:fillRect/>
          </a:stretch>
        </p:blipFill>
        <p:spPr>
          <a:xfrm>
            <a:off x="9129822" y="6241357"/>
            <a:ext cx="2223978" cy="310971"/>
          </a:xfrm>
          <a:prstGeom prst="rect">
            <a:avLst/>
          </a:prstGeom>
        </p:spPr>
      </p:pic>
      <p:pic>
        <p:nvPicPr>
          <p:cNvPr id="11" name="Picture 10" descr="A black background with green and blue triangles&#10;&#10;Description automatically generated">
            <a:extLst>
              <a:ext uri="{FF2B5EF4-FFF2-40B4-BE49-F238E27FC236}">
                <a16:creationId xmlns:a16="http://schemas.microsoft.com/office/drawing/2014/main" id="{A31C113C-3E8C-60DD-8309-E8F1B4EB92B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8429622" y="207868"/>
            <a:ext cx="5035766" cy="2431815"/>
          </a:xfrm>
          <a:prstGeom prst="rect">
            <a:avLst/>
          </a:prstGeom>
        </p:spPr>
      </p:pic>
      <p:pic>
        <p:nvPicPr>
          <p:cNvPr id="16" name="Picture 15" descr="A blue and green text on a black background&#10;&#10;Description automatically generated">
            <a:extLst>
              <a:ext uri="{FF2B5EF4-FFF2-40B4-BE49-F238E27FC236}">
                <a16:creationId xmlns:a16="http://schemas.microsoft.com/office/drawing/2014/main" id="{EFE20146-D708-3B9D-81A6-46D0803E8BF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94801" y="582829"/>
            <a:ext cx="3836760" cy="782699"/>
          </a:xfrm>
          <a:prstGeom prst="rect">
            <a:avLst/>
          </a:prstGeom>
        </p:spPr>
      </p:pic>
      <p:pic>
        <p:nvPicPr>
          <p:cNvPr id="4" name="Picture 3">
            <a:extLst>
              <a:ext uri="{FF2B5EF4-FFF2-40B4-BE49-F238E27FC236}">
                <a16:creationId xmlns:a16="http://schemas.microsoft.com/office/drawing/2014/main" id="{9367D362-502B-940D-5787-941E8680F100}"/>
              </a:ext>
            </a:extLst>
          </p:cNvPr>
          <p:cNvPicPr>
            <a:picLocks noChangeAspect="1"/>
          </p:cNvPicPr>
          <p:nvPr userDrawn="1"/>
        </p:nvPicPr>
        <p:blipFill>
          <a:blip r:embed="rId5"/>
          <a:stretch>
            <a:fillRect/>
          </a:stretch>
        </p:blipFill>
        <p:spPr>
          <a:xfrm>
            <a:off x="238610" y="1559744"/>
            <a:ext cx="8191012" cy="3703163"/>
          </a:xfrm>
          <a:prstGeom prst="rect">
            <a:avLst/>
          </a:prstGeom>
        </p:spPr>
      </p:pic>
    </p:spTree>
    <p:extLst>
      <p:ext uri="{BB962C8B-B14F-4D97-AF65-F5344CB8AC3E}">
        <p14:creationId xmlns:p14="http://schemas.microsoft.com/office/powerpoint/2010/main" val="1458698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bg1"/>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C9490D04-5085-F611-D9ED-575F2FF32E0B}"/>
              </a:ext>
            </a:extLst>
          </p:cNvPr>
          <p:cNvSpPr txBox="1"/>
          <p:nvPr userDrawn="1"/>
        </p:nvSpPr>
        <p:spPr>
          <a:xfrm>
            <a:off x="731871" y="6232466"/>
            <a:ext cx="2190233" cy="276999"/>
          </a:xfrm>
          <a:prstGeom prst="rect">
            <a:avLst/>
          </a:prstGeom>
          <a:noFill/>
        </p:spPr>
        <p:txBody>
          <a:bodyPr wrap="square" rtlCol="0">
            <a:spAutoFit/>
          </a:bodyPr>
          <a:lstStyle/>
          <a:p>
            <a:pPr algn="l"/>
            <a:r>
              <a:rPr lang="en-US" sz="1200" b="0" i="0" err="1">
                <a:solidFill>
                  <a:srgbClr val="001F47"/>
                </a:solidFill>
                <a:latin typeface="Plus Jakarta Sans" pitchFamily="2" charset="77"/>
                <a:cs typeface="Plus Jakarta Sans" pitchFamily="2" charset="77"/>
              </a:rPr>
              <a:t>tpi.org.uk</a:t>
            </a:r>
            <a:r>
              <a:rPr lang="en-US" sz="1200" b="0" i="0">
                <a:solidFill>
                  <a:srgbClr val="001F47"/>
                </a:solidFill>
                <a:latin typeface="Plus Jakarta Sans" pitchFamily="2" charset="77"/>
                <a:cs typeface="Plus Jakarta Sans" pitchFamily="2" charset="77"/>
              </a:rPr>
              <a:t> </a:t>
            </a:r>
            <a:r>
              <a:rPr lang="en-US" sz="1200" b="0" i="0">
                <a:solidFill>
                  <a:srgbClr val="89C54B"/>
                </a:solidFill>
                <a:latin typeface="Plus Jakarta Sans" pitchFamily="2" charset="77"/>
                <a:cs typeface="Plus Jakarta Sans" pitchFamily="2" charset="77"/>
              </a:rPr>
              <a:t>#TPIConf24</a:t>
            </a:r>
            <a:endParaRPr lang="en-US" sz="1200" b="1" i="0">
              <a:solidFill>
                <a:srgbClr val="001F47"/>
              </a:solidFill>
              <a:latin typeface="Plus Jakarta Sans" pitchFamily="2" charset="77"/>
              <a:cs typeface="Plus Jakarta Sans" pitchFamily="2" charset="77"/>
            </a:endParaRPr>
          </a:p>
        </p:txBody>
      </p:sp>
      <p:sp>
        <p:nvSpPr>
          <p:cNvPr id="2" name="Title 1">
            <a:extLst>
              <a:ext uri="{FF2B5EF4-FFF2-40B4-BE49-F238E27FC236}">
                <a16:creationId xmlns:a16="http://schemas.microsoft.com/office/drawing/2014/main" id="{08988887-C9C0-13C9-C68A-1626F086EA2A}"/>
              </a:ext>
            </a:extLst>
          </p:cNvPr>
          <p:cNvSpPr>
            <a:spLocks noGrp="1"/>
          </p:cNvSpPr>
          <p:nvPr>
            <p:ph type="ctrTitle" hasCustomPrompt="1"/>
          </p:nvPr>
        </p:nvSpPr>
        <p:spPr>
          <a:xfrm>
            <a:off x="694801" y="2434911"/>
            <a:ext cx="6628461" cy="3603339"/>
          </a:xfrm>
        </p:spPr>
        <p:txBody>
          <a:bodyPr anchor="b">
            <a:normAutofit/>
          </a:bodyPr>
          <a:lstStyle>
            <a:lvl1pPr algn="l">
              <a:defRPr sz="4000">
                <a:solidFill>
                  <a:srgbClr val="001F47"/>
                </a:solidFill>
                <a:latin typeface="Plus Jakarta Sans" pitchFamily="2" charset="77"/>
                <a:cs typeface="Plus Jakarta Sans" pitchFamily="2" charset="77"/>
              </a:defRPr>
            </a:lvl1pPr>
          </a:lstStyle>
          <a:p>
            <a:r>
              <a:rPr lang="en-US"/>
              <a:t>Lunch</a:t>
            </a:r>
          </a:p>
        </p:txBody>
      </p:sp>
      <p:pic>
        <p:nvPicPr>
          <p:cNvPr id="5" name="Picture 4">
            <a:extLst>
              <a:ext uri="{FF2B5EF4-FFF2-40B4-BE49-F238E27FC236}">
                <a16:creationId xmlns:a16="http://schemas.microsoft.com/office/drawing/2014/main" id="{F5A9BAC6-37D9-4B44-954A-279609E4A893}"/>
              </a:ext>
            </a:extLst>
          </p:cNvPr>
          <p:cNvPicPr>
            <a:picLocks noChangeAspect="1"/>
          </p:cNvPicPr>
          <p:nvPr userDrawn="1"/>
        </p:nvPicPr>
        <p:blipFill>
          <a:blip r:embed="rId2"/>
          <a:stretch>
            <a:fillRect/>
          </a:stretch>
        </p:blipFill>
        <p:spPr>
          <a:xfrm>
            <a:off x="9129822" y="6241357"/>
            <a:ext cx="2223978" cy="310971"/>
          </a:xfrm>
          <a:prstGeom prst="rect">
            <a:avLst/>
          </a:prstGeom>
        </p:spPr>
      </p:pic>
      <p:pic>
        <p:nvPicPr>
          <p:cNvPr id="11" name="Picture 10" descr="A black background with green and blue triangles&#10;&#10;Description automatically generated">
            <a:extLst>
              <a:ext uri="{FF2B5EF4-FFF2-40B4-BE49-F238E27FC236}">
                <a16:creationId xmlns:a16="http://schemas.microsoft.com/office/drawing/2014/main" id="{A31C113C-3E8C-60DD-8309-E8F1B4EB92B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8429622" y="207868"/>
            <a:ext cx="5035766" cy="2431815"/>
          </a:xfrm>
          <a:prstGeom prst="rect">
            <a:avLst/>
          </a:prstGeom>
        </p:spPr>
      </p:pic>
      <p:pic>
        <p:nvPicPr>
          <p:cNvPr id="16" name="Picture 15" descr="A blue and green text on a black background&#10;&#10;Description automatically generated">
            <a:extLst>
              <a:ext uri="{FF2B5EF4-FFF2-40B4-BE49-F238E27FC236}">
                <a16:creationId xmlns:a16="http://schemas.microsoft.com/office/drawing/2014/main" id="{EFE20146-D708-3B9D-81A6-46D0803E8BF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94801" y="582829"/>
            <a:ext cx="3836760" cy="782699"/>
          </a:xfrm>
          <a:prstGeom prst="rect">
            <a:avLst/>
          </a:prstGeom>
        </p:spPr>
      </p:pic>
      <p:pic>
        <p:nvPicPr>
          <p:cNvPr id="4" name="Picture 3">
            <a:extLst>
              <a:ext uri="{FF2B5EF4-FFF2-40B4-BE49-F238E27FC236}">
                <a16:creationId xmlns:a16="http://schemas.microsoft.com/office/drawing/2014/main" id="{93600F51-D530-2D20-1EE9-8E98CFD3AE6C}"/>
              </a:ext>
            </a:extLst>
          </p:cNvPr>
          <p:cNvPicPr>
            <a:picLocks noChangeAspect="1"/>
          </p:cNvPicPr>
          <p:nvPr userDrawn="1"/>
        </p:nvPicPr>
        <p:blipFill>
          <a:blip r:embed="rId5"/>
          <a:stretch>
            <a:fillRect/>
          </a:stretch>
        </p:blipFill>
        <p:spPr>
          <a:xfrm>
            <a:off x="238610" y="1559744"/>
            <a:ext cx="8191012" cy="3703163"/>
          </a:xfrm>
          <a:prstGeom prst="rect">
            <a:avLst/>
          </a:prstGeom>
        </p:spPr>
      </p:pic>
    </p:spTree>
    <p:extLst>
      <p:ext uri="{BB962C8B-B14F-4D97-AF65-F5344CB8AC3E}">
        <p14:creationId xmlns:p14="http://schemas.microsoft.com/office/powerpoint/2010/main" val="3995523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56FDC-E652-C16D-88DA-6D296FBDC7FE}"/>
              </a:ext>
            </a:extLst>
          </p:cNvPr>
          <p:cNvSpPr>
            <a:spLocks noGrp="1"/>
          </p:cNvSpPr>
          <p:nvPr>
            <p:ph type="ctrTitle" hasCustomPrompt="1"/>
          </p:nvPr>
        </p:nvSpPr>
        <p:spPr>
          <a:xfrm>
            <a:off x="838200" y="2146853"/>
            <a:ext cx="6628461" cy="598591"/>
          </a:xfrm>
        </p:spPr>
        <p:txBody>
          <a:bodyPr anchor="b">
            <a:normAutofit/>
          </a:bodyPr>
          <a:lstStyle>
            <a:lvl1pPr algn="l">
              <a:defRPr sz="3600">
                <a:latin typeface="Plus Jakarta Sans" pitchFamily="2" charset="77"/>
                <a:cs typeface="Plus Jakarta Sans" pitchFamily="2" charset="77"/>
              </a:defRPr>
            </a:lvl1pPr>
          </a:lstStyle>
          <a:p>
            <a:r>
              <a:rPr lang="en-US"/>
              <a:t>Contact Us:</a:t>
            </a:r>
          </a:p>
        </p:txBody>
      </p:sp>
      <p:pic>
        <p:nvPicPr>
          <p:cNvPr id="6" name="Picture 5">
            <a:extLst>
              <a:ext uri="{FF2B5EF4-FFF2-40B4-BE49-F238E27FC236}">
                <a16:creationId xmlns:a16="http://schemas.microsoft.com/office/drawing/2014/main" id="{CBF9AA8D-C8E9-1873-0F65-5C4F2E56AFF2}"/>
              </a:ext>
            </a:extLst>
          </p:cNvPr>
          <p:cNvPicPr>
            <a:picLocks noChangeAspect="1"/>
          </p:cNvPicPr>
          <p:nvPr userDrawn="1"/>
        </p:nvPicPr>
        <p:blipFill>
          <a:blip r:embed="rId2"/>
          <a:stretch>
            <a:fillRect/>
          </a:stretch>
        </p:blipFill>
        <p:spPr>
          <a:xfrm>
            <a:off x="838200" y="1022552"/>
            <a:ext cx="3606209" cy="504244"/>
          </a:xfrm>
          <a:prstGeom prst="rect">
            <a:avLst/>
          </a:prstGeom>
        </p:spPr>
      </p:pic>
      <p:sp>
        <p:nvSpPr>
          <p:cNvPr id="10" name="TextBox 9">
            <a:extLst>
              <a:ext uri="{FF2B5EF4-FFF2-40B4-BE49-F238E27FC236}">
                <a16:creationId xmlns:a16="http://schemas.microsoft.com/office/drawing/2014/main" id="{0032A268-6A4A-9BFC-616C-42ED7A4D5BDF}"/>
              </a:ext>
            </a:extLst>
          </p:cNvPr>
          <p:cNvSpPr txBox="1"/>
          <p:nvPr userDrawn="1"/>
        </p:nvSpPr>
        <p:spPr>
          <a:xfrm>
            <a:off x="838198" y="6232466"/>
            <a:ext cx="2604052" cy="261610"/>
          </a:xfrm>
          <a:prstGeom prst="rect">
            <a:avLst/>
          </a:prstGeom>
          <a:noFill/>
        </p:spPr>
        <p:txBody>
          <a:bodyPr wrap="square" rtlCol="0">
            <a:spAutoFit/>
          </a:bodyPr>
          <a:lstStyle/>
          <a:p>
            <a:pPr algn="l"/>
            <a:r>
              <a:rPr lang="en-US" sz="1100" b="0" i="0" err="1">
                <a:solidFill>
                  <a:schemeClr val="bg1"/>
                </a:solidFill>
                <a:latin typeface="Plus Jakarta Sans" pitchFamily="2" charset="77"/>
                <a:cs typeface="Plus Jakarta Sans" pitchFamily="2" charset="77"/>
              </a:rPr>
              <a:t>tpi.org.uk</a:t>
            </a:r>
            <a:r>
              <a:rPr lang="en-US" sz="1100" b="0" i="0">
                <a:solidFill>
                  <a:schemeClr val="bg1"/>
                </a:solidFill>
                <a:latin typeface="Plus Jakarta Sans" pitchFamily="2" charset="77"/>
                <a:cs typeface="Plus Jakarta Sans" pitchFamily="2" charset="77"/>
              </a:rPr>
              <a:t> </a:t>
            </a:r>
            <a:r>
              <a:rPr lang="en-US" sz="1100" b="0" i="0">
                <a:solidFill>
                  <a:srgbClr val="89C54B"/>
                </a:solidFill>
                <a:latin typeface="Plus Jakarta Sans" pitchFamily="2" charset="77"/>
                <a:cs typeface="Plus Jakarta Sans" pitchFamily="2" charset="77"/>
              </a:rPr>
              <a:t>#TPIConf24</a:t>
            </a:r>
            <a:endParaRPr lang="en-US" sz="1100" b="1" i="0">
              <a:solidFill>
                <a:srgbClr val="001F47"/>
              </a:solidFill>
              <a:latin typeface="Plus Jakarta Sans" pitchFamily="2" charset="77"/>
              <a:cs typeface="Plus Jakarta Sans" pitchFamily="2" charset="77"/>
            </a:endParaRPr>
          </a:p>
        </p:txBody>
      </p:sp>
      <p:sp>
        <p:nvSpPr>
          <p:cNvPr id="7" name="Subtitle 2">
            <a:extLst>
              <a:ext uri="{FF2B5EF4-FFF2-40B4-BE49-F238E27FC236}">
                <a16:creationId xmlns:a16="http://schemas.microsoft.com/office/drawing/2014/main" id="{AE00448B-6AC0-214B-92DB-36E2281FDEC9}"/>
              </a:ext>
            </a:extLst>
          </p:cNvPr>
          <p:cNvSpPr txBox="1">
            <a:spLocks/>
          </p:cNvSpPr>
          <p:nvPr userDrawn="1"/>
        </p:nvSpPr>
        <p:spPr>
          <a:xfrm>
            <a:off x="838199" y="3558358"/>
            <a:ext cx="6628461" cy="3651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TPI Sans Medium"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TPI Sans Medium"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TPI Sans Medium"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bg1"/>
                </a:solidFill>
                <a:latin typeface="TPI Sans Medium"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bg1"/>
                </a:solidFill>
                <a:latin typeface="TPI Sans Medium"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00" b="0" i="0">
                <a:solidFill>
                  <a:srgbClr val="89C54B"/>
                </a:solidFill>
                <a:latin typeface="Plus Jakarta Sans" pitchFamily="2" charset="77"/>
                <a:cs typeface="Plus Jakarta Sans" pitchFamily="2" charset="77"/>
              </a:rPr>
              <a:t>E:      </a:t>
            </a:r>
            <a:r>
              <a:rPr lang="en-US" sz="1800" b="0" i="0" err="1">
                <a:latin typeface="Plus Jakarta Sans" pitchFamily="2" charset="77"/>
                <a:cs typeface="Plus Jakarta Sans" pitchFamily="2" charset="77"/>
              </a:rPr>
              <a:t>info@tpi.org.uk</a:t>
            </a:r>
            <a:endParaRPr lang="en-US" sz="1800" b="0" i="0" u="sng">
              <a:solidFill>
                <a:schemeClr val="bg1"/>
              </a:solidFill>
              <a:latin typeface="Plus Jakarta Sans" pitchFamily="2" charset="77"/>
              <a:cs typeface="Plus Jakarta Sans" pitchFamily="2" charset="77"/>
            </a:endParaRPr>
          </a:p>
        </p:txBody>
      </p:sp>
      <p:sp>
        <p:nvSpPr>
          <p:cNvPr id="11" name="Subtitle 2">
            <a:extLst>
              <a:ext uri="{FF2B5EF4-FFF2-40B4-BE49-F238E27FC236}">
                <a16:creationId xmlns:a16="http://schemas.microsoft.com/office/drawing/2014/main" id="{49AC4DEA-6D8E-D9E6-427E-E84AF6F236BE}"/>
              </a:ext>
            </a:extLst>
          </p:cNvPr>
          <p:cNvSpPr txBox="1">
            <a:spLocks/>
          </p:cNvSpPr>
          <p:nvPr userDrawn="1"/>
        </p:nvSpPr>
        <p:spPr>
          <a:xfrm>
            <a:off x="838199" y="3162291"/>
            <a:ext cx="6628461" cy="3651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TPI Sans Medium"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TPI Sans Medium"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TPI Sans Medium"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bg1"/>
                </a:solidFill>
                <a:latin typeface="TPI Sans Medium"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bg1"/>
                </a:solidFill>
                <a:latin typeface="TPI Sans Medium"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00" b="0" i="0">
                <a:solidFill>
                  <a:srgbClr val="89C54B"/>
                </a:solidFill>
                <a:latin typeface="Plus Jakarta Sans" pitchFamily="2" charset="77"/>
                <a:cs typeface="Plus Jakarta Sans" pitchFamily="2" charset="77"/>
              </a:rPr>
              <a:t>W:    </a:t>
            </a:r>
            <a:r>
              <a:rPr lang="en-US" sz="1800" b="0" i="0" err="1">
                <a:latin typeface="Plus Jakarta Sans" pitchFamily="2" charset="77"/>
                <a:cs typeface="Plus Jakarta Sans" pitchFamily="2" charset="77"/>
              </a:rPr>
              <a:t>www.tpi.org.uk</a:t>
            </a:r>
            <a:endParaRPr lang="en-US" sz="1800" b="0" i="0" u="sng">
              <a:solidFill>
                <a:schemeClr val="bg1"/>
              </a:solidFill>
              <a:latin typeface="Plus Jakarta Sans" pitchFamily="2" charset="77"/>
              <a:cs typeface="Plus Jakarta Sans" pitchFamily="2" charset="77"/>
            </a:endParaRPr>
          </a:p>
        </p:txBody>
      </p:sp>
      <p:sp>
        <p:nvSpPr>
          <p:cNvPr id="13" name="TextBox 12">
            <a:extLst>
              <a:ext uri="{FF2B5EF4-FFF2-40B4-BE49-F238E27FC236}">
                <a16:creationId xmlns:a16="http://schemas.microsoft.com/office/drawing/2014/main" id="{E6E33A80-6E5E-FF04-DD38-EB56FF22AF67}"/>
              </a:ext>
            </a:extLst>
          </p:cNvPr>
          <p:cNvSpPr txBox="1"/>
          <p:nvPr userDrawn="1"/>
        </p:nvSpPr>
        <p:spPr>
          <a:xfrm>
            <a:off x="838198" y="4505986"/>
            <a:ext cx="2604052" cy="1015663"/>
          </a:xfrm>
          <a:prstGeom prst="rect">
            <a:avLst/>
          </a:prstGeom>
          <a:noFill/>
        </p:spPr>
        <p:txBody>
          <a:bodyPr wrap="square">
            <a:spAutoFit/>
          </a:bodyPr>
          <a:lstStyle/>
          <a:p>
            <a:r>
              <a:rPr lang="en-GB" sz="1200" b="1">
                <a:solidFill>
                  <a:schemeClr val="bg1"/>
                </a:solidFill>
                <a:effectLst/>
                <a:latin typeface="Plus Jakarta Sans" pitchFamily="2" charset="77"/>
                <a:cs typeface="Plus Jakarta Sans" pitchFamily="2" charset="77"/>
              </a:rPr>
              <a:t>Corporate Memberships:</a:t>
            </a:r>
            <a:br>
              <a:rPr lang="en-GB" sz="1200">
                <a:solidFill>
                  <a:schemeClr val="bg1"/>
                </a:solidFill>
                <a:effectLst/>
                <a:latin typeface="Plus Jakarta Sans" pitchFamily="2" charset="77"/>
                <a:cs typeface="Plus Jakarta Sans" pitchFamily="2" charset="77"/>
              </a:rPr>
            </a:br>
            <a:r>
              <a:rPr lang="en-GB" sz="1200">
                <a:solidFill>
                  <a:schemeClr val="bg1"/>
                </a:solidFill>
                <a:effectLst/>
                <a:latin typeface="Plus Jakarta Sans" pitchFamily="2" charset="77"/>
                <a:cs typeface="Plus Jakarta Sans" pitchFamily="2" charset="77"/>
              </a:rPr>
              <a:t>3rd Floor, 2-4 St George's Road, </a:t>
            </a:r>
            <a:br>
              <a:rPr lang="en-GB" sz="1200">
                <a:solidFill>
                  <a:schemeClr val="bg1"/>
                </a:solidFill>
                <a:effectLst/>
                <a:latin typeface="Plus Jakarta Sans" pitchFamily="2" charset="77"/>
                <a:cs typeface="Plus Jakarta Sans" pitchFamily="2" charset="77"/>
              </a:rPr>
            </a:br>
            <a:r>
              <a:rPr lang="en-GB" sz="1200">
                <a:solidFill>
                  <a:schemeClr val="bg1"/>
                </a:solidFill>
                <a:effectLst/>
                <a:latin typeface="Plus Jakarta Sans" pitchFamily="2" charset="77"/>
                <a:cs typeface="Plus Jakarta Sans" pitchFamily="2" charset="77"/>
              </a:rPr>
              <a:t>London</a:t>
            </a:r>
          </a:p>
          <a:p>
            <a:r>
              <a:rPr lang="en-GB" sz="1200">
                <a:solidFill>
                  <a:schemeClr val="bg1"/>
                </a:solidFill>
                <a:effectLst/>
                <a:latin typeface="Plus Jakarta Sans" pitchFamily="2" charset="77"/>
                <a:cs typeface="Plus Jakarta Sans" pitchFamily="2" charset="77"/>
              </a:rPr>
              <a:t>SW19 4DP</a:t>
            </a:r>
          </a:p>
          <a:p>
            <a:r>
              <a:rPr lang="en-GB" sz="1200">
                <a:solidFill>
                  <a:schemeClr val="bg1"/>
                </a:solidFill>
                <a:effectLst/>
                <a:latin typeface="Plus Jakarta Sans" pitchFamily="2" charset="77"/>
                <a:cs typeface="Plus Jakarta Sans" pitchFamily="2" charset="77"/>
              </a:rPr>
              <a:t>T:  0207 978 2607</a:t>
            </a:r>
          </a:p>
        </p:txBody>
      </p:sp>
      <p:sp>
        <p:nvSpPr>
          <p:cNvPr id="14" name="TextBox 13">
            <a:extLst>
              <a:ext uri="{FF2B5EF4-FFF2-40B4-BE49-F238E27FC236}">
                <a16:creationId xmlns:a16="http://schemas.microsoft.com/office/drawing/2014/main" id="{D3E606C9-F937-E3A2-4331-AB1582F53BE3}"/>
              </a:ext>
            </a:extLst>
          </p:cNvPr>
          <p:cNvSpPr txBox="1"/>
          <p:nvPr userDrawn="1"/>
        </p:nvSpPr>
        <p:spPr>
          <a:xfrm>
            <a:off x="3491948" y="4486843"/>
            <a:ext cx="2604052" cy="1015663"/>
          </a:xfrm>
          <a:prstGeom prst="rect">
            <a:avLst/>
          </a:prstGeom>
          <a:noFill/>
        </p:spPr>
        <p:txBody>
          <a:bodyPr wrap="square">
            <a:spAutoFit/>
          </a:bodyPr>
          <a:lstStyle/>
          <a:p>
            <a:r>
              <a:rPr lang="en-GB" sz="1200" b="1">
                <a:solidFill>
                  <a:schemeClr val="bg1"/>
                </a:solidFill>
                <a:effectLst/>
                <a:latin typeface="Plus Jakarta Sans" pitchFamily="2" charset="77"/>
                <a:cs typeface="Plus Jakarta Sans" pitchFamily="2" charset="77"/>
              </a:rPr>
              <a:t>Professional Memberships:</a:t>
            </a:r>
            <a:br>
              <a:rPr lang="en-GB" sz="1200">
                <a:solidFill>
                  <a:schemeClr val="bg1"/>
                </a:solidFill>
                <a:effectLst/>
                <a:latin typeface="Plus Jakarta Sans" pitchFamily="2" charset="77"/>
                <a:cs typeface="Plus Jakarta Sans" pitchFamily="2" charset="77"/>
              </a:rPr>
            </a:br>
            <a:r>
              <a:rPr lang="en-GB" sz="1200">
                <a:solidFill>
                  <a:schemeClr val="bg1"/>
                </a:solidFill>
                <a:effectLst/>
                <a:latin typeface="Plus Jakarta Sans" pitchFamily="2" charset="77"/>
                <a:cs typeface="Plus Jakarta Sans" pitchFamily="2" charset="77"/>
              </a:rPr>
              <a:t>3rd Floor, 2-4 St George's Road, </a:t>
            </a:r>
          </a:p>
          <a:p>
            <a:r>
              <a:rPr lang="en-GB" sz="1200">
                <a:solidFill>
                  <a:schemeClr val="bg1"/>
                </a:solidFill>
                <a:effectLst/>
                <a:latin typeface="Plus Jakarta Sans" pitchFamily="2" charset="77"/>
                <a:cs typeface="Plus Jakarta Sans" pitchFamily="2" charset="77"/>
              </a:rPr>
              <a:t>London</a:t>
            </a:r>
          </a:p>
          <a:p>
            <a:r>
              <a:rPr lang="en-GB" sz="1200">
                <a:solidFill>
                  <a:schemeClr val="bg1"/>
                </a:solidFill>
                <a:effectLst/>
                <a:latin typeface="Plus Jakarta Sans" pitchFamily="2" charset="77"/>
                <a:cs typeface="Plus Jakarta Sans" pitchFamily="2" charset="77"/>
              </a:rPr>
              <a:t>SW19 4DP</a:t>
            </a:r>
          </a:p>
          <a:p>
            <a:r>
              <a:rPr lang="en-GB" sz="1200">
                <a:solidFill>
                  <a:schemeClr val="bg1"/>
                </a:solidFill>
                <a:effectLst/>
                <a:latin typeface="Plus Jakarta Sans" pitchFamily="2" charset="77"/>
                <a:cs typeface="Plus Jakarta Sans" pitchFamily="2" charset="77"/>
              </a:rPr>
              <a:t>T:  020 3319 7575</a:t>
            </a:r>
          </a:p>
        </p:txBody>
      </p:sp>
      <p:pic>
        <p:nvPicPr>
          <p:cNvPr id="5" name="Picture 4" descr="A group of green and white triangles&#10;&#10;Description automatically generated">
            <a:extLst>
              <a:ext uri="{FF2B5EF4-FFF2-40B4-BE49-F238E27FC236}">
                <a16:creationId xmlns:a16="http://schemas.microsoft.com/office/drawing/2014/main" id="{2311B609-C209-AFFE-51EB-C6797698C1E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43920" y="2044314"/>
            <a:ext cx="8970962" cy="4813686"/>
          </a:xfrm>
          <a:prstGeom prst="rect">
            <a:avLst/>
          </a:prstGeom>
        </p:spPr>
      </p:pic>
    </p:spTree>
    <p:extLst>
      <p:ext uri="{BB962C8B-B14F-4D97-AF65-F5344CB8AC3E}">
        <p14:creationId xmlns:p14="http://schemas.microsoft.com/office/powerpoint/2010/main" val="38552024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66717" y="357168"/>
            <a:ext cx="10972800" cy="1143000"/>
          </a:xfrm>
        </p:spPr>
        <p:txBody>
          <a:bodyPr>
            <a:noAutofit/>
          </a:bodyPr>
          <a:lstStyle>
            <a:lvl1pPr>
              <a:defRPr sz="6000" b="1"/>
            </a:lvl1pPr>
          </a:lstStyle>
          <a:p>
            <a:r>
              <a:rPr lang="en-US"/>
              <a:t>Click to edit Master title style</a:t>
            </a:r>
          </a:p>
        </p:txBody>
      </p:sp>
      <p:sp>
        <p:nvSpPr>
          <p:cNvPr id="3" name="Content Placeholder 2"/>
          <p:cNvSpPr>
            <a:spLocks noGrp="1"/>
          </p:cNvSpPr>
          <p:nvPr>
            <p:ph idx="1"/>
          </p:nvPr>
        </p:nvSpPr>
        <p:spPr/>
        <p:txBody>
          <a:bodyPr>
            <a:normAutofit/>
          </a:bodyPr>
          <a:lstStyle>
            <a:lvl1pPr>
              <a:defRPr sz="4000"/>
            </a:lvl1pPr>
            <a:lvl2pPr>
              <a:defRPr sz="3600"/>
            </a:lvl2pPr>
            <a:lvl3pPr>
              <a:defRPr sz="32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GB">
              <a:solidFill>
                <a:srgbClr val="17365D">
                  <a:tint val="75000"/>
                </a:srgbClr>
              </a:solidFill>
            </a:endParaRPr>
          </a:p>
        </p:txBody>
      </p:sp>
      <p:sp>
        <p:nvSpPr>
          <p:cNvPr id="5" name="Footer Placeholder 4"/>
          <p:cNvSpPr>
            <a:spLocks noGrp="1"/>
          </p:cNvSpPr>
          <p:nvPr>
            <p:ph type="ftr" sz="quarter" idx="11"/>
          </p:nvPr>
        </p:nvSpPr>
        <p:spPr/>
        <p:txBody>
          <a:bodyPr/>
          <a:lstStyle/>
          <a:p>
            <a:pPr>
              <a:defRPr/>
            </a:pPr>
            <a:endParaRPr lang="en-GB">
              <a:solidFill>
                <a:srgbClr val="17365D">
                  <a:tint val="75000"/>
                </a:srgbClr>
              </a:solidFill>
            </a:endParaRPr>
          </a:p>
        </p:txBody>
      </p:sp>
      <p:sp>
        <p:nvSpPr>
          <p:cNvPr id="6" name="Slide Number Placeholder 5"/>
          <p:cNvSpPr>
            <a:spLocks noGrp="1"/>
          </p:cNvSpPr>
          <p:nvPr>
            <p:ph type="sldNum" sz="quarter" idx="12"/>
          </p:nvPr>
        </p:nvSpPr>
        <p:spPr/>
        <p:txBody>
          <a:bodyPr/>
          <a:lstStyle/>
          <a:p>
            <a:pPr>
              <a:defRPr/>
            </a:pPr>
            <a:fld id="{F0164C51-9962-4885-9B76-14BEFB45726F}" type="slidenum">
              <a:rPr lang="en-GB" smtClean="0">
                <a:solidFill>
                  <a:srgbClr val="17365D">
                    <a:tint val="75000"/>
                  </a:srgbClr>
                </a:solidFill>
              </a:rPr>
              <a:pPr>
                <a:defRPr/>
              </a:pPr>
              <a:t>‹#›</a:t>
            </a:fld>
            <a:endParaRPr lang="en-GB">
              <a:solidFill>
                <a:srgbClr val="17365D">
                  <a:tint val="75000"/>
                </a:srgbClr>
              </a:solidFill>
            </a:endParaRPr>
          </a:p>
        </p:txBody>
      </p:sp>
    </p:spTree>
    <p:extLst>
      <p:ext uri="{BB962C8B-B14F-4D97-AF65-F5344CB8AC3E}">
        <p14:creationId xmlns:p14="http://schemas.microsoft.com/office/powerpoint/2010/main" val="1225490570"/>
      </p:ext>
    </p:extLst>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GB">
              <a:solidFill>
                <a:srgbClr val="17365D">
                  <a:tint val="75000"/>
                </a:srgbClr>
              </a:solidFill>
            </a:endParaRPr>
          </a:p>
        </p:txBody>
      </p:sp>
      <p:sp>
        <p:nvSpPr>
          <p:cNvPr id="3" name="Footer Placeholder 2"/>
          <p:cNvSpPr>
            <a:spLocks noGrp="1"/>
          </p:cNvSpPr>
          <p:nvPr>
            <p:ph type="ftr" sz="quarter" idx="11"/>
          </p:nvPr>
        </p:nvSpPr>
        <p:spPr/>
        <p:txBody>
          <a:bodyPr/>
          <a:lstStyle/>
          <a:p>
            <a:pPr>
              <a:defRPr/>
            </a:pPr>
            <a:endParaRPr lang="en-GB">
              <a:solidFill>
                <a:srgbClr val="17365D">
                  <a:tint val="75000"/>
                </a:srgbClr>
              </a:solidFill>
            </a:endParaRPr>
          </a:p>
        </p:txBody>
      </p:sp>
      <p:sp>
        <p:nvSpPr>
          <p:cNvPr id="4" name="Slide Number Placeholder 3"/>
          <p:cNvSpPr>
            <a:spLocks noGrp="1"/>
          </p:cNvSpPr>
          <p:nvPr>
            <p:ph type="sldNum" sz="quarter" idx="12"/>
          </p:nvPr>
        </p:nvSpPr>
        <p:spPr/>
        <p:txBody>
          <a:bodyPr/>
          <a:lstStyle/>
          <a:p>
            <a:pPr>
              <a:defRPr/>
            </a:pPr>
            <a:fld id="{05413297-7BD4-4256-A582-484C3A4E0707}" type="slidenum">
              <a:rPr lang="en-GB" smtClean="0">
                <a:solidFill>
                  <a:srgbClr val="17365D">
                    <a:tint val="75000"/>
                  </a:srgbClr>
                </a:solidFill>
              </a:rPr>
              <a:pPr>
                <a:defRPr/>
              </a:pPr>
              <a:t>‹#›</a:t>
            </a:fld>
            <a:endParaRPr lang="en-GB">
              <a:solidFill>
                <a:srgbClr val="17365D">
                  <a:tint val="75000"/>
                </a:srgbClr>
              </a:solidFill>
            </a:endParaRPr>
          </a:p>
        </p:txBody>
      </p:sp>
    </p:spTree>
    <p:extLst>
      <p:ext uri="{BB962C8B-B14F-4D97-AF65-F5344CB8AC3E}">
        <p14:creationId xmlns:p14="http://schemas.microsoft.com/office/powerpoint/2010/main" val="2647839923"/>
      </p:ext>
    </p:extLst>
  </p:cSld>
  <p:clrMapOvr>
    <a:masterClrMapping/>
  </p:clrMapOvr>
  <p:transition>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1F47"/>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E22707-F765-FEB8-C2CE-0E6B2AD5BE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E290CBC-586E-3CEE-C812-59492BC99F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9396557"/>
      </p:ext>
    </p:extLst>
  </p:cSld>
  <p:clrMap bg1="lt1" tx1="dk1" bg2="lt2" tx2="dk2" accent1="accent1" accent2="accent2" accent3="accent3" accent4="accent4" accent5="accent5" accent6="accent6" hlink="hlink" folHlink="folHlink"/>
  <p:sldLayoutIdLst>
    <p:sldLayoutId id="2147483677" r:id="rId1"/>
    <p:sldLayoutId id="2147483699" r:id="rId2"/>
    <p:sldLayoutId id="2147483700" r:id="rId3"/>
    <p:sldLayoutId id="2147483680" r:id="rId4"/>
    <p:sldLayoutId id="2147483681" r:id="rId5"/>
    <p:sldLayoutId id="2147483674" r:id="rId6"/>
    <p:sldLayoutId id="2147483696" r:id="rId7"/>
    <p:sldLayoutId id="2147483697" r:id="rId8"/>
  </p:sldLayoutIdLst>
  <p:txStyles>
    <p:titleStyle>
      <a:lvl1pPr algn="l" defTabSz="914400" rtl="0" eaLnBrk="1" latinLnBrk="0" hangingPunct="1">
        <a:lnSpc>
          <a:spcPct val="90000"/>
        </a:lnSpc>
        <a:spcBef>
          <a:spcPct val="0"/>
        </a:spcBef>
        <a:buNone/>
        <a:defRPr sz="4400" b="1" i="0" kern="1200">
          <a:solidFill>
            <a:schemeClr val="bg1"/>
          </a:solidFill>
          <a:latin typeface="Plus Jakarta Sans" pitchFamily="2" charset="77"/>
          <a:ea typeface="+mj-ea"/>
          <a:cs typeface="Plus Jakarta Sa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Plus Jakarta Sans" pitchFamily="2" charset="77"/>
          <a:ea typeface="+mn-ea"/>
          <a:cs typeface="Plus Jakarta Sa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Plus Jakarta Sans" pitchFamily="2" charset="77"/>
          <a:ea typeface="+mn-ea"/>
          <a:cs typeface="Plus Jakarta Sa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Plus Jakarta Sans" pitchFamily="2" charset="77"/>
          <a:ea typeface="+mn-ea"/>
          <a:cs typeface="Plus Jakarta Sa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Plus Jakarta Sans" pitchFamily="2" charset="77"/>
          <a:ea typeface="+mn-ea"/>
          <a:cs typeface="Plus Jakarta Sa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rework.withgoogle.com/print/guides/5721312655835136/"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E48EE-2DB3-D61F-4C33-D012A9A946F8}"/>
              </a:ext>
            </a:extLst>
          </p:cNvPr>
          <p:cNvSpPr>
            <a:spLocks noGrp="1"/>
          </p:cNvSpPr>
          <p:nvPr>
            <p:ph type="ctrTitle"/>
          </p:nvPr>
        </p:nvSpPr>
        <p:spPr>
          <a:xfrm>
            <a:off x="600529" y="1838227"/>
            <a:ext cx="8033060" cy="1590773"/>
          </a:xfrm>
        </p:spPr>
        <p:txBody>
          <a:bodyPr>
            <a:noAutofit/>
          </a:bodyPr>
          <a:lstStyle/>
          <a:p>
            <a:r>
              <a:rPr lang="en-US" dirty="0">
                <a:latin typeface="Plus Jakarta Sans"/>
              </a:rPr>
              <a:t>Psychological Safety: </a:t>
            </a:r>
            <a:br>
              <a:rPr lang="en-US" dirty="0">
                <a:latin typeface="Plus Jakarta Sans"/>
              </a:rPr>
            </a:br>
            <a:r>
              <a:rPr lang="en-US" dirty="0">
                <a:latin typeface="Plus Jakarta Sans"/>
              </a:rPr>
              <a:t>What, Why &amp; How?</a:t>
            </a:r>
            <a:endParaRPr lang="en-US" dirty="0"/>
          </a:p>
        </p:txBody>
      </p:sp>
      <p:sp>
        <p:nvSpPr>
          <p:cNvPr id="3" name="Subtitle 2">
            <a:extLst>
              <a:ext uri="{FF2B5EF4-FFF2-40B4-BE49-F238E27FC236}">
                <a16:creationId xmlns:a16="http://schemas.microsoft.com/office/drawing/2014/main" id="{8011CF90-49AC-95F6-AD35-B6448A83382A}"/>
              </a:ext>
            </a:extLst>
          </p:cNvPr>
          <p:cNvSpPr>
            <a:spLocks noGrp="1"/>
          </p:cNvSpPr>
          <p:nvPr>
            <p:ph type="subTitle" idx="1"/>
          </p:nvPr>
        </p:nvSpPr>
        <p:spPr>
          <a:xfrm>
            <a:off x="600529" y="4547546"/>
            <a:ext cx="6628461" cy="365125"/>
          </a:xfrm>
        </p:spPr>
        <p:txBody>
          <a:bodyPr vert="horz" lIns="91440" tIns="45720" rIns="91440" bIns="45720" rtlCol="0" anchor="ctr">
            <a:noAutofit/>
          </a:bodyPr>
          <a:lstStyle/>
          <a:p>
            <a:r>
              <a:rPr lang="en-US" sz="3600" b="1">
                <a:solidFill>
                  <a:srgbClr val="89C54B"/>
                </a:solidFill>
                <a:latin typeface="Plus Jakarta Sans"/>
              </a:rPr>
              <a:t>Jonathan Peach</a:t>
            </a:r>
            <a:endParaRPr lang="en-US" sz="3600" b="1">
              <a:solidFill>
                <a:srgbClr val="89C54B"/>
              </a:solidFill>
            </a:endParaRPr>
          </a:p>
          <a:p>
            <a:r>
              <a:rPr lang="en-US" sz="2400">
                <a:latin typeface="Plus Jakarta Sans"/>
              </a:rPr>
              <a:t>Art of Brilliance</a:t>
            </a:r>
            <a:endParaRPr lang="en-US" sz="2400"/>
          </a:p>
        </p:txBody>
      </p:sp>
    </p:spTree>
    <p:extLst>
      <p:ext uri="{BB962C8B-B14F-4D97-AF65-F5344CB8AC3E}">
        <p14:creationId xmlns:p14="http://schemas.microsoft.com/office/powerpoint/2010/main" val="20627640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1F3B68-84C2-3417-4D9D-113C1039E81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99392"/>
            <a:ext cx="12197366" cy="6984776"/>
          </a:xfrm>
          <a:prstGeom prst="rect">
            <a:avLst/>
          </a:prstGeom>
        </p:spPr>
      </p:pic>
      <p:sp>
        <p:nvSpPr>
          <p:cNvPr id="5" name="Rectangle 4">
            <a:extLst>
              <a:ext uri="{FF2B5EF4-FFF2-40B4-BE49-F238E27FC236}">
                <a16:creationId xmlns:a16="http://schemas.microsoft.com/office/drawing/2014/main" id="{FB84D89B-BBF2-D42D-3ED8-6EE9711FFE82}"/>
              </a:ext>
            </a:extLst>
          </p:cNvPr>
          <p:cNvSpPr/>
          <p:nvPr/>
        </p:nvSpPr>
        <p:spPr>
          <a:xfrm>
            <a:off x="-24905" y="-99392"/>
            <a:ext cx="12197366" cy="6984775"/>
          </a:xfrm>
          <a:prstGeom prst="rect">
            <a:avLst/>
          </a:prstGeom>
          <a:solidFill>
            <a:schemeClr val="bg1">
              <a:alpha val="4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5133E48E-FBB5-6443-2C0A-00CA4B922608}"/>
              </a:ext>
            </a:extLst>
          </p:cNvPr>
          <p:cNvSpPr txBox="1"/>
          <p:nvPr/>
        </p:nvSpPr>
        <p:spPr>
          <a:xfrm>
            <a:off x="320673" y="421798"/>
            <a:ext cx="12192000" cy="1200329"/>
          </a:xfrm>
          <a:prstGeom prst="rect">
            <a:avLst/>
          </a:prstGeom>
          <a:noFill/>
        </p:spPr>
        <p:txBody>
          <a:bodyPr wrap="square" lIns="91440" tIns="45720" rIns="91440" bIns="45720" rtlCol="0" anchor="t">
            <a:spAutoFit/>
          </a:bodyPr>
          <a:lstStyle/>
          <a:p>
            <a:r>
              <a:rPr lang="en-US" sz="3600" b="1">
                <a:latin typeface="Bliss Pro Heavy"/>
              </a:rPr>
              <a:t>Experienced a moment of silence in a meeting when you </a:t>
            </a:r>
            <a:br>
              <a:rPr lang="en-US" sz="3600" b="1">
                <a:latin typeface="Bliss Pro Heavy"/>
              </a:rPr>
            </a:br>
            <a:r>
              <a:rPr lang="en-US" sz="3600" b="1">
                <a:latin typeface="Bliss Pro Heavy"/>
              </a:rPr>
              <a:t>are all waiting for someone to speak?</a:t>
            </a:r>
          </a:p>
        </p:txBody>
      </p:sp>
      <p:sp>
        <p:nvSpPr>
          <p:cNvPr id="8" name="TextBox 7">
            <a:extLst>
              <a:ext uri="{FF2B5EF4-FFF2-40B4-BE49-F238E27FC236}">
                <a16:creationId xmlns:a16="http://schemas.microsoft.com/office/drawing/2014/main" id="{588E7209-13B6-40AF-58B0-9A5F9B35E0E3}"/>
              </a:ext>
            </a:extLst>
          </p:cNvPr>
          <p:cNvSpPr txBox="1"/>
          <p:nvPr/>
        </p:nvSpPr>
        <p:spPr>
          <a:xfrm>
            <a:off x="320673" y="2348072"/>
            <a:ext cx="12191979" cy="1200329"/>
          </a:xfrm>
          <a:prstGeom prst="rect">
            <a:avLst/>
          </a:prstGeom>
          <a:noFill/>
        </p:spPr>
        <p:txBody>
          <a:bodyPr wrap="square" lIns="91440" tIns="45720" rIns="91440" bIns="45720" rtlCol="0" anchor="t">
            <a:spAutoFit/>
          </a:bodyPr>
          <a:lstStyle/>
          <a:p>
            <a:r>
              <a:rPr lang="en-US" sz="3600" b="1">
                <a:latin typeface="Bliss Pro Heavy"/>
              </a:rPr>
              <a:t>Have a question nobody else seems to be asking and said </a:t>
            </a:r>
            <a:br>
              <a:rPr lang="en-US" sz="3600" b="1">
                <a:latin typeface="Bliss Pro Heavy"/>
              </a:rPr>
            </a:br>
            <a:r>
              <a:rPr lang="en-US" sz="3600" b="1">
                <a:latin typeface="Bliss Pro Heavy"/>
              </a:rPr>
              <a:t>to yourself “don’t worry I’ll figure it out later”?</a:t>
            </a:r>
          </a:p>
        </p:txBody>
      </p:sp>
      <p:sp>
        <p:nvSpPr>
          <p:cNvPr id="9" name="TextBox 8">
            <a:extLst>
              <a:ext uri="{FF2B5EF4-FFF2-40B4-BE49-F238E27FC236}">
                <a16:creationId xmlns:a16="http://schemas.microsoft.com/office/drawing/2014/main" id="{8BC35B81-DAE7-5FFF-4FA6-B5CD2BAD2C28}"/>
              </a:ext>
            </a:extLst>
          </p:cNvPr>
          <p:cNvSpPr txBox="1"/>
          <p:nvPr/>
        </p:nvSpPr>
        <p:spPr>
          <a:xfrm>
            <a:off x="325025" y="4264578"/>
            <a:ext cx="12191979" cy="1754326"/>
          </a:xfrm>
          <a:prstGeom prst="rect">
            <a:avLst/>
          </a:prstGeom>
          <a:noFill/>
        </p:spPr>
        <p:txBody>
          <a:bodyPr wrap="square" lIns="91440" tIns="45720" rIns="91440" bIns="45720" rtlCol="0" anchor="t">
            <a:spAutoFit/>
          </a:bodyPr>
          <a:lstStyle/>
          <a:p>
            <a:r>
              <a:rPr lang="en-US" sz="3600" b="1">
                <a:latin typeface="Bliss Pro Heavy"/>
              </a:rPr>
              <a:t>Have you ever got up in the morning jumped out of bed </a:t>
            </a:r>
            <a:br>
              <a:rPr lang="en-US" sz="3600" b="1">
                <a:latin typeface="Bliss Pro Heavy"/>
              </a:rPr>
            </a:br>
            <a:r>
              <a:rPr lang="en-US" sz="3600" b="1">
                <a:latin typeface="Bliss Pro Heavy"/>
              </a:rPr>
              <a:t>and thought, WOW I can’t wait to get into work and feel – Ignorant, Incompetent, Intrusive &amp; Negative.</a:t>
            </a:r>
          </a:p>
        </p:txBody>
      </p:sp>
    </p:spTree>
    <p:extLst>
      <p:ext uri="{BB962C8B-B14F-4D97-AF65-F5344CB8AC3E}">
        <p14:creationId xmlns:p14="http://schemas.microsoft.com/office/powerpoint/2010/main" val="60777529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63EB83-3DEB-C13C-E0E6-8DFCB57EA96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0"/>
            <a:ext cx="12191980" cy="6857990"/>
          </a:xfrm>
          <a:prstGeom prst="rect">
            <a:avLst/>
          </a:prstGeom>
          <a:noFill/>
        </p:spPr>
      </p:pic>
    </p:spTree>
    <p:extLst>
      <p:ext uri="{BB962C8B-B14F-4D97-AF65-F5344CB8AC3E}">
        <p14:creationId xmlns:p14="http://schemas.microsoft.com/office/powerpoint/2010/main" val="11477038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look back at the Space shuttle Columbia disaster">
            <a:extLst>
              <a:ext uri="{FF2B5EF4-FFF2-40B4-BE49-F238E27FC236}">
                <a16:creationId xmlns:a16="http://schemas.microsoft.com/office/drawing/2014/main" id="{6508EF2F-6C11-9101-BC7A-62C57DBFCA31}"/>
              </a:ext>
            </a:extLst>
          </p:cNvPr>
          <p:cNvPicPr>
            <a:picLocks noChangeAspect="1" noChangeArrowheads="1"/>
          </p:cNvPicPr>
          <p:nvPr/>
        </p:nvPicPr>
        <p:blipFill>
          <a:blip r:embed="rId2" cstate="email">
            <a:alphaModFix amt="50000"/>
            <a:extLst>
              <a:ext uri="{28A0092B-C50C-407E-A947-70E740481C1C}">
                <a14:useLocalDpi xmlns:a14="http://schemas.microsoft.com/office/drawing/2010/main"/>
              </a:ext>
            </a:extLst>
          </a:blip>
          <a:srcRect/>
          <a:stretch>
            <a:fillRect/>
          </a:stretch>
        </p:blipFill>
        <p:spPr bwMode="auto">
          <a:xfrm>
            <a:off x="0" y="0"/>
            <a:ext cx="12163425" cy="687504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CA58D56-CA09-D7A3-9FEC-D868064B51CB}"/>
              </a:ext>
            </a:extLst>
          </p:cNvPr>
          <p:cNvSpPr txBox="1"/>
          <p:nvPr/>
        </p:nvSpPr>
        <p:spPr>
          <a:xfrm>
            <a:off x="411738" y="613137"/>
            <a:ext cx="5710987" cy="1015663"/>
          </a:xfrm>
          <a:prstGeom prst="rect">
            <a:avLst/>
          </a:prstGeom>
          <a:noFill/>
        </p:spPr>
        <p:txBody>
          <a:bodyPr wrap="none" rtlCol="0">
            <a:spAutoFit/>
          </a:bodyPr>
          <a:lstStyle/>
          <a:p>
            <a:r>
              <a:rPr lang="en-US" sz="6000" b="1">
                <a:solidFill>
                  <a:schemeClr val="bg1"/>
                </a:solidFill>
                <a:latin typeface="Bliss Pro Heavy" panose="02010006030000020004" pitchFamily="2" charset="0"/>
              </a:rPr>
              <a:t>1</a:t>
            </a:r>
            <a:r>
              <a:rPr lang="en-US" sz="6000" b="1" baseline="30000">
                <a:solidFill>
                  <a:schemeClr val="bg1"/>
                </a:solidFill>
                <a:latin typeface="Bliss Pro Heavy" panose="02010006030000020004" pitchFamily="2" charset="0"/>
              </a:rPr>
              <a:t>st</a:t>
            </a:r>
            <a:r>
              <a:rPr lang="en-US" sz="6000" b="1">
                <a:solidFill>
                  <a:schemeClr val="bg1"/>
                </a:solidFill>
                <a:latin typeface="Bliss Pro Heavy" panose="02010006030000020004" pitchFamily="2" charset="0"/>
              </a:rPr>
              <a:t> February 2003</a:t>
            </a:r>
          </a:p>
        </p:txBody>
      </p:sp>
      <p:sp>
        <p:nvSpPr>
          <p:cNvPr id="4" name="TextBox 3">
            <a:extLst>
              <a:ext uri="{FF2B5EF4-FFF2-40B4-BE49-F238E27FC236}">
                <a16:creationId xmlns:a16="http://schemas.microsoft.com/office/drawing/2014/main" id="{4638E32F-0816-E281-55A4-E1D424A8A19F}"/>
              </a:ext>
            </a:extLst>
          </p:cNvPr>
          <p:cNvSpPr txBox="1"/>
          <p:nvPr/>
        </p:nvSpPr>
        <p:spPr>
          <a:xfrm>
            <a:off x="584514" y="2060848"/>
            <a:ext cx="11449272" cy="3108543"/>
          </a:xfrm>
          <a:prstGeom prst="rect">
            <a:avLst/>
          </a:prstGeom>
          <a:noFill/>
        </p:spPr>
        <p:txBody>
          <a:bodyPr wrap="square" lIns="91440" tIns="45720" rIns="91440" bIns="45720" anchor="t">
            <a:spAutoFit/>
          </a:bodyPr>
          <a:lstStyle/>
          <a:p>
            <a:r>
              <a:rPr lang="en-GB" sz="2800" b="1">
                <a:solidFill>
                  <a:schemeClr val="bg1"/>
                </a:solidFill>
                <a:effectLst/>
                <a:latin typeface="Source Sans Pro"/>
                <a:ea typeface="Source Sans Pro"/>
              </a:rPr>
              <a:t>January 16th, 2003</a:t>
            </a:r>
          </a:p>
          <a:p>
            <a:r>
              <a:rPr lang="en-GB" sz="2800" b="1">
                <a:solidFill>
                  <a:schemeClr val="bg1"/>
                </a:solidFill>
                <a:effectLst/>
                <a:latin typeface="Source Sans Pro"/>
                <a:ea typeface="Source Sans Pro"/>
              </a:rPr>
              <a:t>•  Test Launch - piece of foam fell off and hit the wing</a:t>
            </a:r>
          </a:p>
          <a:p>
            <a:endParaRPr lang="en-GB" sz="2800" b="1">
              <a:solidFill>
                <a:schemeClr val="bg1"/>
              </a:solidFill>
              <a:effectLst/>
              <a:latin typeface="Source Sans Pro" panose="020B0503030403020204" pitchFamily="34" charset="0"/>
              <a:ea typeface="Source Sans Pro" panose="020B0503030403020204" pitchFamily="34" charset="0"/>
            </a:endParaRPr>
          </a:p>
          <a:p>
            <a:r>
              <a:rPr lang="en-GB" sz="2800" b="1">
                <a:solidFill>
                  <a:schemeClr val="bg1"/>
                </a:solidFill>
                <a:effectLst/>
                <a:latin typeface="Source Sans Pro"/>
                <a:ea typeface="Source Sans Pro"/>
              </a:rPr>
              <a:t>January 21st Review Meeting</a:t>
            </a:r>
          </a:p>
          <a:p>
            <a:pPr>
              <a:buFont typeface="Arial" panose="020B0604020202020204" pitchFamily="34" charset="0"/>
              <a:buChar char="•"/>
            </a:pPr>
            <a:r>
              <a:rPr lang="en-GB" sz="2800" b="1">
                <a:solidFill>
                  <a:schemeClr val="bg1"/>
                </a:solidFill>
                <a:effectLst/>
                <a:latin typeface="Source Sans Pro"/>
                <a:ea typeface="Source Sans Pro"/>
              </a:rPr>
              <a:t>﻿﻿ Engineer Rodney Rocha selected to inform his superiors to consider</a:t>
            </a:r>
            <a:br>
              <a:rPr lang="en-GB" sz="2800" b="1">
                <a:effectLst/>
                <a:latin typeface="Source Sans Pro" panose="020B0503030403020204" pitchFamily="34" charset="0"/>
                <a:ea typeface="Source Sans Pro" panose="020B0503030403020204" pitchFamily="34" charset="0"/>
              </a:rPr>
            </a:br>
            <a:r>
              <a:rPr lang="en-GB" sz="2800" b="1">
                <a:solidFill>
                  <a:schemeClr val="bg1"/>
                </a:solidFill>
                <a:effectLst/>
                <a:latin typeface="Source Sans Pro"/>
                <a:ea typeface="Source Sans Pro"/>
              </a:rPr>
              <a:t>   the wing's possible damage but he was brushed aside.</a:t>
            </a:r>
          </a:p>
          <a:p>
            <a:pPr>
              <a:buFont typeface="Arial" panose="020B0604020202020204" pitchFamily="34" charset="0"/>
              <a:buChar char="•"/>
            </a:pPr>
            <a:r>
              <a:rPr lang="en-GB" sz="2800" b="1">
                <a:solidFill>
                  <a:schemeClr val="bg1"/>
                </a:solidFill>
                <a:effectLst/>
                <a:latin typeface="Source Sans Pro"/>
                <a:ea typeface="Source Sans Pro"/>
              </a:rPr>
              <a:t>﻿﻿ One manager told Rodney Rocha to stop being a </a:t>
            </a:r>
            <a:r>
              <a:rPr lang="en-GB" sz="2800" b="1">
                <a:solidFill>
                  <a:schemeClr val="bg1"/>
                </a:solidFill>
                <a:latin typeface="Source Sans Pro"/>
                <a:ea typeface="Source Sans Pro"/>
              </a:rPr>
              <a:t>'Chicken</a:t>
            </a:r>
            <a:r>
              <a:rPr lang="en-GB" sz="2800" b="1">
                <a:solidFill>
                  <a:schemeClr val="bg1"/>
                </a:solidFill>
                <a:effectLst/>
                <a:latin typeface="Source Sans Pro"/>
                <a:ea typeface="Source Sans Pro"/>
              </a:rPr>
              <a:t> Little</a:t>
            </a:r>
            <a:r>
              <a:rPr lang="en-GB" sz="2800" b="1">
                <a:solidFill>
                  <a:schemeClr val="bg1"/>
                </a:solidFill>
                <a:latin typeface="Source Sans Pro"/>
                <a:ea typeface="Source Sans Pro"/>
              </a:rPr>
              <a:t>.'</a:t>
            </a:r>
            <a:endParaRPr lang="en-GB" sz="2800" b="1">
              <a:solidFill>
                <a:schemeClr val="bg1"/>
              </a:solidFill>
              <a:effectLst/>
              <a:latin typeface="Source Sans Pro"/>
              <a:ea typeface="Source Sans Pro"/>
            </a:endParaRPr>
          </a:p>
        </p:txBody>
      </p:sp>
    </p:spTree>
    <p:extLst>
      <p:ext uri="{BB962C8B-B14F-4D97-AF65-F5344CB8AC3E}">
        <p14:creationId xmlns:p14="http://schemas.microsoft.com/office/powerpoint/2010/main" val="2072737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51ADC1-D84A-FBD0-2555-9EE4E90D76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99392"/>
            <a:ext cx="12197366" cy="6984776"/>
          </a:xfrm>
          <a:prstGeom prst="rect">
            <a:avLst/>
          </a:prstGeom>
        </p:spPr>
      </p:pic>
      <p:sp>
        <p:nvSpPr>
          <p:cNvPr id="4" name="Rectangle 3">
            <a:extLst>
              <a:ext uri="{FF2B5EF4-FFF2-40B4-BE49-F238E27FC236}">
                <a16:creationId xmlns:a16="http://schemas.microsoft.com/office/drawing/2014/main" id="{E3015793-7EB0-1BAE-4CB9-78867ECF51EF}"/>
              </a:ext>
            </a:extLst>
          </p:cNvPr>
          <p:cNvSpPr/>
          <p:nvPr/>
        </p:nvSpPr>
        <p:spPr>
          <a:xfrm>
            <a:off x="-24905" y="-99392"/>
            <a:ext cx="12197366" cy="6984775"/>
          </a:xfrm>
          <a:prstGeom prst="rect">
            <a:avLst/>
          </a:prstGeom>
          <a:solidFill>
            <a:schemeClr val="bg1">
              <a:alpha val="4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FC3398C1-47AD-CB56-EF74-8E211DAF8AE1}"/>
              </a:ext>
            </a:extLst>
          </p:cNvPr>
          <p:cNvSpPr txBox="1"/>
          <p:nvPr/>
        </p:nvSpPr>
        <p:spPr>
          <a:xfrm>
            <a:off x="840984" y="1583623"/>
            <a:ext cx="6279283" cy="1569660"/>
          </a:xfrm>
          <a:prstGeom prst="rect">
            <a:avLst/>
          </a:prstGeom>
          <a:noFill/>
        </p:spPr>
        <p:txBody>
          <a:bodyPr wrap="square" rtlCol="0">
            <a:spAutoFit/>
          </a:bodyPr>
          <a:lstStyle/>
          <a:p>
            <a:r>
              <a:rPr lang="en-US" sz="9600" b="1">
                <a:latin typeface="Bliss Pro Heavy" panose="02010006030000020004" pitchFamily="2" charset="0"/>
              </a:rPr>
              <a:t>What is it ?</a:t>
            </a:r>
          </a:p>
        </p:txBody>
      </p:sp>
    </p:spTree>
    <p:extLst>
      <p:ext uri="{BB962C8B-B14F-4D97-AF65-F5344CB8AC3E}">
        <p14:creationId xmlns:p14="http://schemas.microsoft.com/office/powerpoint/2010/main" val="3719303588"/>
      </p:ext>
    </p:extLst>
  </p:cSld>
  <p:clrMapOvr>
    <a:masterClrMapping/>
  </p:clrMapOvr>
  <p:transition>
    <p:dissolv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C0A3316-558D-3BD4-9B62-1C71EEFAEB5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71400"/>
            <a:ext cx="12197366" cy="7056784"/>
          </a:xfrm>
          <a:prstGeom prst="rect">
            <a:avLst/>
          </a:prstGeom>
        </p:spPr>
      </p:pic>
      <p:sp>
        <p:nvSpPr>
          <p:cNvPr id="4" name="TextBox 3">
            <a:extLst>
              <a:ext uri="{FF2B5EF4-FFF2-40B4-BE49-F238E27FC236}">
                <a16:creationId xmlns:a16="http://schemas.microsoft.com/office/drawing/2014/main" id="{06C3AF87-EB98-1435-7BC1-94583599F972}"/>
              </a:ext>
            </a:extLst>
          </p:cNvPr>
          <p:cNvSpPr txBox="1"/>
          <p:nvPr/>
        </p:nvSpPr>
        <p:spPr>
          <a:xfrm>
            <a:off x="9126580" y="6453051"/>
            <a:ext cx="2930610" cy="369332"/>
          </a:xfrm>
          <a:prstGeom prst="rect">
            <a:avLst/>
          </a:prstGeom>
          <a:noFill/>
        </p:spPr>
        <p:txBody>
          <a:bodyPr wrap="none" rtlCol="0">
            <a:spAutoFit/>
          </a:bodyPr>
          <a:lstStyle/>
          <a:p>
            <a:r>
              <a:rPr lang="en-US" b="1">
                <a:latin typeface="Bliss Pro Heavy" panose="02010006030000020004" pitchFamily="2" charset="0"/>
              </a:rPr>
              <a:t>Amy Edmondson - Harvard</a:t>
            </a:r>
          </a:p>
        </p:txBody>
      </p:sp>
      <p:sp>
        <p:nvSpPr>
          <p:cNvPr id="5" name="Rectangle 4">
            <a:extLst>
              <a:ext uri="{FF2B5EF4-FFF2-40B4-BE49-F238E27FC236}">
                <a16:creationId xmlns:a16="http://schemas.microsoft.com/office/drawing/2014/main" id="{22311892-CBDB-107B-EDCA-0462E4FB0E9F}"/>
              </a:ext>
            </a:extLst>
          </p:cNvPr>
          <p:cNvSpPr/>
          <p:nvPr/>
        </p:nvSpPr>
        <p:spPr>
          <a:xfrm>
            <a:off x="4402" y="-167777"/>
            <a:ext cx="12197366" cy="7062928"/>
          </a:xfrm>
          <a:prstGeom prst="rect">
            <a:avLst/>
          </a:prstGeom>
          <a:solidFill>
            <a:schemeClr val="bg1">
              <a:alpha val="4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82E8DB73-6D08-EA38-7F9E-FA155FE26432}"/>
              </a:ext>
            </a:extLst>
          </p:cNvPr>
          <p:cNvSpPr txBox="1"/>
          <p:nvPr/>
        </p:nvSpPr>
        <p:spPr>
          <a:xfrm>
            <a:off x="1148616" y="912966"/>
            <a:ext cx="7741921" cy="4154984"/>
          </a:xfrm>
          <a:prstGeom prst="rect">
            <a:avLst/>
          </a:prstGeom>
          <a:noFill/>
        </p:spPr>
        <p:txBody>
          <a:bodyPr wrap="square" rtlCol="0">
            <a:spAutoFit/>
          </a:bodyPr>
          <a:lstStyle/>
          <a:p>
            <a:pPr algn="ctr"/>
            <a:r>
              <a:rPr lang="en-US" sz="4400" b="1">
                <a:latin typeface="Bliss Pro Heavy" panose="02010006030000020004" pitchFamily="2" charset="0"/>
              </a:rPr>
              <a:t>“A shared belief held by members of a team that no one will be punished or humiliated for speaking up, with ideas, questions, concerns or mistakes.”</a:t>
            </a:r>
          </a:p>
        </p:txBody>
      </p:sp>
    </p:spTree>
    <p:extLst>
      <p:ext uri="{BB962C8B-B14F-4D97-AF65-F5344CB8AC3E}">
        <p14:creationId xmlns:p14="http://schemas.microsoft.com/office/powerpoint/2010/main" val="891731724"/>
      </p:ext>
    </p:extLst>
  </p:cSld>
  <p:clrMapOvr>
    <a:masterClrMapping/>
  </p:clrMapOvr>
  <p:transition>
    <p:dissolv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461F08-BE2F-8CD1-4073-7BD54364A7D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1442"/>
            <a:ext cx="12192000" cy="8126742"/>
          </a:xfrm>
          <a:prstGeom prst="rect">
            <a:avLst/>
          </a:prstGeom>
        </p:spPr>
      </p:pic>
      <p:pic>
        <p:nvPicPr>
          <p:cNvPr id="2" name="Picture 1">
            <a:extLst>
              <a:ext uri="{FF2B5EF4-FFF2-40B4-BE49-F238E27FC236}">
                <a16:creationId xmlns:a16="http://schemas.microsoft.com/office/drawing/2014/main" id="{41F2C24A-F0FF-7B68-8960-C77CB11228B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460032" y="4176253"/>
            <a:ext cx="2335728" cy="3500788"/>
          </a:xfrm>
          <a:prstGeom prst="ellipse">
            <a:avLst/>
          </a:prstGeom>
          <a:ln>
            <a:noFill/>
          </a:ln>
          <a:effectLst>
            <a:softEdge rad="112500"/>
          </a:effectLst>
        </p:spPr>
      </p:pic>
      <p:sp>
        <p:nvSpPr>
          <p:cNvPr id="6" name="TextBox 5">
            <a:extLst>
              <a:ext uri="{FF2B5EF4-FFF2-40B4-BE49-F238E27FC236}">
                <a16:creationId xmlns:a16="http://schemas.microsoft.com/office/drawing/2014/main" id="{46997F36-FA92-EDC8-F853-7715FF3FBB69}"/>
              </a:ext>
            </a:extLst>
          </p:cNvPr>
          <p:cNvSpPr txBox="1"/>
          <p:nvPr/>
        </p:nvSpPr>
        <p:spPr>
          <a:xfrm>
            <a:off x="4394779" y="5741124"/>
            <a:ext cx="5091587" cy="769441"/>
          </a:xfrm>
          <a:prstGeom prst="rect">
            <a:avLst/>
          </a:prstGeom>
          <a:noFill/>
        </p:spPr>
        <p:txBody>
          <a:bodyPr wrap="none" rtlCol="0">
            <a:spAutoFit/>
          </a:bodyPr>
          <a:lstStyle/>
          <a:p>
            <a:r>
              <a:rPr lang="en-US" sz="4400" b="1">
                <a:solidFill>
                  <a:schemeClr val="bg1"/>
                </a:solidFill>
                <a:latin typeface="Bliss Pro Heavy" panose="02010006030000020004" pitchFamily="2" charset="0"/>
              </a:rPr>
              <a:t>PROJECT ARISTOLE</a:t>
            </a:r>
          </a:p>
        </p:txBody>
      </p:sp>
    </p:spTree>
    <p:extLst>
      <p:ext uri="{BB962C8B-B14F-4D97-AF65-F5344CB8AC3E}">
        <p14:creationId xmlns:p14="http://schemas.microsoft.com/office/powerpoint/2010/main" val="3024424031"/>
      </p:ext>
    </p:extLst>
  </p:cSld>
  <p:clrMapOvr>
    <a:masterClrMapping/>
  </p:clrMapOvr>
  <p:transition>
    <p:dissolv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B0153-DD35-BD87-8FF5-D1A2E58076F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D1103BA-494F-CD33-6F07-1602408AC3E4}"/>
              </a:ext>
            </a:extLst>
          </p:cNvPr>
          <p:cNvSpPr/>
          <p:nvPr/>
        </p:nvSpPr>
        <p:spPr>
          <a:xfrm>
            <a:off x="0" y="1"/>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randon grotes"/>
              <a:ea typeface="+mn-ea"/>
              <a:cs typeface="+mn-cs"/>
            </a:endParaRPr>
          </a:p>
        </p:txBody>
      </p:sp>
      <p:sp>
        <p:nvSpPr>
          <p:cNvPr id="5" name="Rectangle 4">
            <a:extLst>
              <a:ext uri="{FF2B5EF4-FFF2-40B4-BE49-F238E27FC236}">
                <a16:creationId xmlns:a16="http://schemas.microsoft.com/office/drawing/2014/main" id="{1D0AAD6E-E260-AF32-3F9F-A8D0D3028176}"/>
              </a:ext>
            </a:extLst>
          </p:cNvPr>
          <p:cNvSpPr/>
          <p:nvPr/>
        </p:nvSpPr>
        <p:spPr>
          <a:xfrm>
            <a:off x="971837" y="1699106"/>
            <a:ext cx="10704127" cy="2246769"/>
          </a:xfrm>
          <a:prstGeom prst="rect">
            <a:avLst/>
          </a:prstGeom>
        </p:spPr>
        <p:txBody>
          <a:bodyPr wrap="square">
            <a:spAutoFit/>
          </a:bodyPr>
          <a:lstStyle/>
          <a:p>
            <a:endParaRPr lang="en-US" sz="3200">
              <a:solidFill>
                <a:srgbClr val="18315A"/>
              </a:solidFill>
            </a:endParaRPr>
          </a:p>
          <a:p>
            <a:endParaRPr lang="en-US" sz="2800">
              <a:solidFill>
                <a:srgbClr val="18315A"/>
              </a:solidFill>
            </a:endParaRPr>
          </a:p>
          <a:p>
            <a:pPr marL="514350" indent="-514350">
              <a:buFont typeface="+mj-lt"/>
              <a:buAutoNum type="arabicPeriod"/>
            </a:pPr>
            <a:endParaRPr lang="en-US" sz="2800">
              <a:solidFill>
                <a:srgbClr val="18315A"/>
              </a:solidFill>
            </a:endParaRPr>
          </a:p>
          <a:p>
            <a:pPr marL="514350" indent="-514350">
              <a:buFont typeface="+mj-lt"/>
              <a:buAutoNum type="arabicPeriod"/>
            </a:pPr>
            <a:endParaRPr lang="en-US" sz="2800">
              <a:solidFill>
                <a:srgbClr val="18315A"/>
              </a:solidFill>
            </a:endParaRPr>
          </a:p>
          <a:p>
            <a:pPr marL="514350" indent="-514350">
              <a:buFont typeface="+mj-lt"/>
              <a:buAutoNum type="arabicPeriod"/>
            </a:pPr>
            <a:endParaRPr lang="en-US" sz="2400">
              <a:solidFill>
                <a:srgbClr val="18315A"/>
              </a:solidFill>
            </a:endParaRPr>
          </a:p>
        </p:txBody>
      </p:sp>
      <p:pic>
        <p:nvPicPr>
          <p:cNvPr id="1026" name="Picture 2" descr="Image result for google project aristotle">
            <a:extLst>
              <a:ext uri="{FF2B5EF4-FFF2-40B4-BE49-F238E27FC236}">
                <a16:creationId xmlns:a16="http://schemas.microsoft.com/office/drawing/2014/main" id="{557A4EEB-8FC6-9F2C-285F-8E86085D0BB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71770" y="1254021"/>
            <a:ext cx="3893474" cy="458805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32FEDBF-6968-A614-4336-13630B2CAD59}"/>
              </a:ext>
            </a:extLst>
          </p:cNvPr>
          <p:cNvSpPr/>
          <p:nvPr/>
        </p:nvSpPr>
        <p:spPr>
          <a:xfrm>
            <a:off x="-96688" y="1846505"/>
            <a:ext cx="7708646" cy="2675604"/>
          </a:xfrm>
          <a:prstGeom prst="rect">
            <a:avLst/>
          </a:prstGeom>
        </p:spPr>
        <p:txBody>
          <a:bodyPr wrap="square">
            <a:spAutoFit/>
          </a:bodyPr>
          <a:lstStyle/>
          <a:p>
            <a:pPr lvl="1">
              <a:lnSpc>
                <a:spcPct val="90000"/>
              </a:lnSpc>
              <a:spcBef>
                <a:spcPts val="500"/>
              </a:spcBef>
            </a:pPr>
            <a:r>
              <a:rPr lang="en-US" sz="2400" b="1">
                <a:solidFill>
                  <a:schemeClr val="bg1"/>
                </a:solidFill>
                <a:latin typeface="Bliss Pro Heavy" panose="02010006030000020004" pitchFamily="2" charset="0"/>
              </a:rPr>
              <a:t>What makes a Google team effective (as determined by evaluations and sales performance)?</a:t>
            </a:r>
          </a:p>
          <a:p>
            <a:pPr lvl="1">
              <a:lnSpc>
                <a:spcPct val="90000"/>
              </a:lnSpc>
              <a:spcBef>
                <a:spcPts val="500"/>
              </a:spcBef>
            </a:pPr>
            <a:endParaRPr lang="en-US" sz="2400" b="1">
              <a:solidFill>
                <a:schemeClr val="bg1"/>
              </a:solidFill>
              <a:latin typeface="Bliss Pro Heavy" panose="02010006030000020004" pitchFamily="2" charset="0"/>
            </a:endParaRPr>
          </a:p>
          <a:p>
            <a:pPr marL="800100" lvl="1" indent="-342900">
              <a:lnSpc>
                <a:spcPct val="90000"/>
              </a:lnSpc>
              <a:spcBef>
                <a:spcPts val="500"/>
              </a:spcBef>
              <a:buFont typeface="Arial" panose="020B0604020202020204" pitchFamily="34" charset="0"/>
              <a:buChar char="•"/>
            </a:pPr>
            <a:r>
              <a:rPr lang="en-US" sz="2400" b="1">
                <a:solidFill>
                  <a:schemeClr val="bg1"/>
                </a:solidFill>
                <a:latin typeface="Bliss Pro Heavy" panose="02010006030000020004" pitchFamily="2" charset="0"/>
              </a:rPr>
              <a:t>2-year study, 200+ interviews</a:t>
            </a:r>
          </a:p>
          <a:p>
            <a:pPr marL="800100" lvl="1" indent="-342900">
              <a:lnSpc>
                <a:spcPct val="90000"/>
              </a:lnSpc>
              <a:spcBef>
                <a:spcPts val="500"/>
              </a:spcBef>
              <a:buFont typeface="Arial" panose="020B0604020202020204" pitchFamily="34" charset="0"/>
              <a:buChar char="•"/>
            </a:pPr>
            <a:r>
              <a:rPr lang="en-US" sz="2400" b="1">
                <a:solidFill>
                  <a:schemeClr val="bg1"/>
                </a:solidFill>
                <a:latin typeface="Bliss Pro Heavy" panose="02010006030000020004" pitchFamily="2" charset="0"/>
              </a:rPr>
              <a:t>Looked at 250 attributes of over 180 Google Teams</a:t>
            </a:r>
          </a:p>
          <a:p>
            <a:pPr marL="800100" lvl="1" indent="-342900">
              <a:lnSpc>
                <a:spcPct val="90000"/>
              </a:lnSpc>
              <a:spcBef>
                <a:spcPts val="500"/>
              </a:spcBef>
              <a:buFont typeface="Arial" panose="020B0604020202020204" pitchFamily="34" charset="0"/>
              <a:buChar char="•"/>
            </a:pPr>
            <a:r>
              <a:rPr lang="en-US" sz="2400" b="1">
                <a:solidFill>
                  <a:schemeClr val="bg1"/>
                </a:solidFill>
                <a:latin typeface="Bliss Pro Heavy" panose="02010006030000020004" pitchFamily="2" charset="0"/>
              </a:rPr>
              <a:t>Of the factors determined to make an effective team, the top factor was Psychological Safety.</a:t>
            </a:r>
          </a:p>
        </p:txBody>
      </p:sp>
      <p:sp>
        <p:nvSpPr>
          <p:cNvPr id="13" name="Rectangle 12">
            <a:extLst>
              <a:ext uri="{FF2B5EF4-FFF2-40B4-BE49-F238E27FC236}">
                <a16:creationId xmlns:a16="http://schemas.microsoft.com/office/drawing/2014/main" id="{2F1C7494-CD3A-55C5-24B9-BCAF69571239}"/>
              </a:ext>
            </a:extLst>
          </p:cNvPr>
          <p:cNvSpPr/>
          <p:nvPr/>
        </p:nvSpPr>
        <p:spPr>
          <a:xfrm>
            <a:off x="163124" y="5340582"/>
            <a:ext cx="11317112" cy="523220"/>
          </a:xfrm>
          <a:prstGeom prst="rect">
            <a:avLst/>
          </a:prstGeom>
        </p:spPr>
        <p:txBody>
          <a:bodyPr wrap="square">
            <a:spAutoFit/>
          </a:bodyPr>
          <a:lstStyle/>
          <a:p>
            <a:r>
              <a:rPr lang="en-US" sz="1400" b="1" kern="0">
                <a:solidFill>
                  <a:schemeClr val="bg1"/>
                </a:solidFill>
                <a:latin typeface="Bliss Pro Heavy" panose="02010006030000020004" pitchFamily="2" charset="0"/>
              </a:rPr>
              <a:t>Google (2019) ‘Project Aristotle’ – retrieved from: </a:t>
            </a:r>
          </a:p>
          <a:p>
            <a:r>
              <a:rPr lang="en-US" sz="1400" b="1" kern="0">
                <a:solidFill>
                  <a:schemeClr val="bg1"/>
                </a:solidFill>
                <a:latin typeface="Bliss Pro Heavy" panose="02010006030000020004" pitchFamily="2" charset="0"/>
                <a:hlinkClick r:id="rId4">
                  <a:extLst>
                    <a:ext uri="{A12FA001-AC4F-418D-AE19-62706E023703}">
                      <ahyp:hlinkClr xmlns:ahyp="http://schemas.microsoft.com/office/drawing/2018/hyperlinkcolor" val="tx"/>
                    </a:ext>
                  </a:extLst>
                </a:hlinkClick>
              </a:rPr>
              <a:t>https://rework.withgoogle.com/print/guides/5721312655835136/</a:t>
            </a:r>
            <a:endParaRPr lang="en-US" sz="1400" b="1" kern="0">
              <a:solidFill>
                <a:schemeClr val="bg1"/>
              </a:solidFill>
              <a:latin typeface="Bliss Pro Heavy" panose="02010006030000020004" pitchFamily="2" charset="0"/>
            </a:endParaRPr>
          </a:p>
        </p:txBody>
      </p:sp>
      <p:sp>
        <p:nvSpPr>
          <p:cNvPr id="9" name="TextBox 8">
            <a:extLst>
              <a:ext uri="{FF2B5EF4-FFF2-40B4-BE49-F238E27FC236}">
                <a16:creationId xmlns:a16="http://schemas.microsoft.com/office/drawing/2014/main" id="{139AF44A-8CC0-011B-EE01-B0015F22BC26}"/>
              </a:ext>
            </a:extLst>
          </p:cNvPr>
          <p:cNvSpPr txBox="1"/>
          <p:nvPr/>
        </p:nvSpPr>
        <p:spPr>
          <a:xfrm>
            <a:off x="523982" y="301905"/>
            <a:ext cx="10591444" cy="707886"/>
          </a:xfrm>
          <a:prstGeom prst="rect">
            <a:avLst/>
          </a:prstGeom>
          <a:noFill/>
        </p:spPr>
        <p:txBody>
          <a:bodyPr wrap="square" rtlCol="0">
            <a:spAutoFit/>
          </a:bodyPr>
          <a:lstStyle/>
          <a:p>
            <a:r>
              <a:rPr lang="en-US" sz="4000" b="1">
                <a:solidFill>
                  <a:schemeClr val="bg1"/>
                </a:solidFill>
                <a:latin typeface="Bliss Pro Heavy" panose="02010006030000020004" pitchFamily="2" charset="0"/>
              </a:rPr>
              <a:t>HIGH-IMPACT PRACTICE: GIVING VOICE</a:t>
            </a:r>
          </a:p>
        </p:txBody>
      </p:sp>
    </p:spTree>
    <p:extLst>
      <p:ext uri="{BB962C8B-B14F-4D97-AF65-F5344CB8AC3E}">
        <p14:creationId xmlns:p14="http://schemas.microsoft.com/office/powerpoint/2010/main" val="720868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stuffed animals&#10;&#10;Description automatically generated">
            <a:extLst>
              <a:ext uri="{FF2B5EF4-FFF2-40B4-BE49-F238E27FC236}">
                <a16:creationId xmlns:a16="http://schemas.microsoft.com/office/drawing/2014/main" id="{6C06E995-4622-3855-7CD7-08AC7B193E4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378372"/>
            <a:ext cx="12145347" cy="6138041"/>
          </a:xfrm>
          <a:prstGeom prst="rect">
            <a:avLst/>
          </a:prstGeom>
        </p:spPr>
      </p:pic>
    </p:spTree>
    <p:extLst>
      <p:ext uri="{BB962C8B-B14F-4D97-AF65-F5344CB8AC3E}">
        <p14:creationId xmlns:p14="http://schemas.microsoft.com/office/powerpoint/2010/main" val="95477087"/>
      </p:ext>
    </p:extLst>
  </p:cSld>
  <p:clrMapOvr>
    <a:masterClrMapping/>
  </p:clrMapOvr>
  <p:transition>
    <p:dissolv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7" name="Content Placeholder 6">
            <a:extLst>
              <a:ext uri="{FF2B5EF4-FFF2-40B4-BE49-F238E27FC236}">
                <a16:creationId xmlns:a16="http://schemas.microsoft.com/office/drawing/2014/main" id="{2D754F30-8EEF-6644-BB9C-0DD2462A3922}"/>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0"/>
            <a:ext cx="12192000" cy="7315200"/>
          </a:xfrm>
        </p:spPr>
      </p:pic>
    </p:spTree>
    <p:extLst>
      <p:ext uri="{BB962C8B-B14F-4D97-AF65-F5344CB8AC3E}">
        <p14:creationId xmlns:p14="http://schemas.microsoft.com/office/powerpoint/2010/main" val="20413520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ird, flower&#10;&#10;Description automatically generated">
            <a:extLst>
              <a:ext uri="{FF2B5EF4-FFF2-40B4-BE49-F238E27FC236}">
                <a16:creationId xmlns:a16="http://schemas.microsoft.com/office/drawing/2014/main" id="{E8302079-CA02-E443-B301-67DCCA64711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239230" cy="6858000"/>
          </a:xfrm>
          <a:prstGeom prst="rect">
            <a:avLst/>
          </a:prstGeom>
        </p:spPr>
      </p:pic>
    </p:spTree>
    <p:extLst>
      <p:ext uri="{BB962C8B-B14F-4D97-AF65-F5344CB8AC3E}">
        <p14:creationId xmlns:p14="http://schemas.microsoft.com/office/powerpoint/2010/main" val="19629353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5C03C8-6648-0CDB-ADF3-241495DD716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680" y="-499329"/>
            <a:ext cx="12216680" cy="7357329"/>
          </a:xfrm>
          <a:prstGeom prst="rect">
            <a:avLst/>
          </a:prstGeom>
        </p:spPr>
      </p:pic>
      <p:sp>
        <p:nvSpPr>
          <p:cNvPr id="3" name="TextBox 2">
            <a:extLst>
              <a:ext uri="{FF2B5EF4-FFF2-40B4-BE49-F238E27FC236}">
                <a16:creationId xmlns:a16="http://schemas.microsoft.com/office/drawing/2014/main" id="{04757E8E-F90E-3130-D341-D0AC99392979}"/>
              </a:ext>
            </a:extLst>
          </p:cNvPr>
          <p:cNvSpPr txBox="1"/>
          <p:nvPr/>
        </p:nvSpPr>
        <p:spPr>
          <a:xfrm>
            <a:off x="5439535" y="4770930"/>
            <a:ext cx="6264696" cy="830997"/>
          </a:xfrm>
          <a:prstGeom prst="rect">
            <a:avLst/>
          </a:prstGeom>
          <a:solidFill>
            <a:schemeClr val="bg1"/>
          </a:solidFill>
        </p:spPr>
        <p:txBody>
          <a:bodyPr wrap="square" rtlCol="0">
            <a:spAutoFit/>
          </a:bodyPr>
          <a:lstStyle/>
          <a:p>
            <a:pPr algn="ctr"/>
            <a:r>
              <a:rPr lang="en-US" sz="2400" b="1">
                <a:latin typeface="Bliss Pro Bold" panose="02010006030000020004" pitchFamily="2" charset="0"/>
              </a:rPr>
              <a:t>CREATING AN ENVIRONMENT FOR INNOVATION AND CHANGE</a:t>
            </a:r>
          </a:p>
        </p:txBody>
      </p:sp>
      <p:sp>
        <p:nvSpPr>
          <p:cNvPr id="7" name="TextBox 6">
            <a:extLst>
              <a:ext uri="{FF2B5EF4-FFF2-40B4-BE49-F238E27FC236}">
                <a16:creationId xmlns:a16="http://schemas.microsoft.com/office/drawing/2014/main" id="{7679398D-81CA-481F-FD77-9AF5AF424A55}"/>
              </a:ext>
            </a:extLst>
          </p:cNvPr>
          <p:cNvSpPr txBox="1"/>
          <p:nvPr/>
        </p:nvSpPr>
        <p:spPr>
          <a:xfrm>
            <a:off x="6879695" y="5889959"/>
            <a:ext cx="4113177" cy="646331"/>
          </a:xfrm>
          <a:prstGeom prst="rect">
            <a:avLst/>
          </a:prstGeom>
          <a:noFill/>
        </p:spPr>
        <p:txBody>
          <a:bodyPr wrap="none" rtlCol="0">
            <a:spAutoFit/>
          </a:bodyPr>
          <a:lstStyle/>
          <a:p>
            <a:pPr algn="ctr"/>
            <a:r>
              <a:rPr lang="en-US"/>
              <a:t>PRESENTED BY JONATHAN PEACH</a:t>
            </a:r>
          </a:p>
          <a:p>
            <a:pPr algn="ctr"/>
            <a:r>
              <a:rPr lang="en-US"/>
              <a:t>ART OF BRILLIANCE</a:t>
            </a:r>
          </a:p>
        </p:txBody>
      </p:sp>
    </p:spTree>
    <p:extLst>
      <p:ext uri="{BB962C8B-B14F-4D97-AF65-F5344CB8AC3E}">
        <p14:creationId xmlns:p14="http://schemas.microsoft.com/office/powerpoint/2010/main" val="29213071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503BE8-9FF5-054F-ACBD-5543068091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549970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0C49E6-BAFB-25E2-201F-BCA95D678F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43408"/>
            <a:ext cx="12197366" cy="7128792"/>
          </a:xfrm>
          <a:prstGeom prst="rect">
            <a:avLst/>
          </a:prstGeom>
        </p:spPr>
      </p:pic>
      <p:sp>
        <p:nvSpPr>
          <p:cNvPr id="3" name="Rectangle 2">
            <a:extLst>
              <a:ext uri="{FF2B5EF4-FFF2-40B4-BE49-F238E27FC236}">
                <a16:creationId xmlns:a16="http://schemas.microsoft.com/office/drawing/2014/main" id="{3D21A666-8B48-0F8F-9F1C-F5EABAA331C6}"/>
              </a:ext>
            </a:extLst>
          </p:cNvPr>
          <p:cNvSpPr/>
          <p:nvPr/>
        </p:nvSpPr>
        <p:spPr>
          <a:xfrm>
            <a:off x="-5367" y="-245930"/>
            <a:ext cx="12197366" cy="7131312"/>
          </a:xfrm>
          <a:prstGeom prst="rect">
            <a:avLst/>
          </a:prstGeom>
          <a:solidFill>
            <a:schemeClr val="bg1">
              <a:alpha val="4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A246956D-DF5A-1115-E32B-2F44E0C7AD46}"/>
              </a:ext>
            </a:extLst>
          </p:cNvPr>
          <p:cNvSpPr txBox="1"/>
          <p:nvPr/>
        </p:nvSpPr>
        <p:spPr>
          <a:xfrm>
            <a:off x="459837" y="699943"/>
            <a:ext cx="12191980" cy="5016758"/>
          </a:xfrm>
          <a:prstGeom prst="rect">
            <a:avLst/>
          </a:prstGeom>
          <a:noFill/>
        </p:spPr>
        <p:txBody>
          <a:bodyPr wrap="square">
            <a:spAutoFit/>
          </a:bodyPr>
          <a:lstStyle/>
          <a:p>
            <a:pPr algn="l">
              <a:buFont typeface="Arial" panose="020B0604020202020204" pitchFamily="34" charset="0"/>
              <a:buChar char="•"/>
            </a:pPr>
            <a:r>
              <a:rPr lang="en-GB" sz="3200" b="1">
                <a:effectLst/>
                <a:latin typeface="Bliss Pro Heavy" panose="02010006030000020004" pitchFamily="2" charset="0"/>
              </a:rPr>
              <a:t> Increases our attention span, because we're not distracted by</a:t>
            </a:r>
            <a:br>
              <a:rPr lang="en-GB" sz="3200" b="1">
                <a:effectLst/>
                <a:latin typeface="Bliss Pro Heavy" panose="02010006030000020004" pitchFamily="2" charset="0"/>
              </a:rPr>
            </a:br>
            <a:r>
              <a:rPr lang="en-GB" sz="3200" b="1">
                <a:effectLst/>
                <a:latin typeface="Bliss Pro Heavy" panose="02010006030000020004" pitchFamily="2" charset="0"/>
              </a:rPr>
              <a:t>   negative thoughts.</a:t>
            </a:r>
          </a:p>
          <a:p>
            <a:pPr algn="l">
              <a:buFont typeface="Arial" panose="020B0604020202020204" pitchFamily="34" charset="0"/>
              <a:buChar char="•"/>
            </a:pPr>
            <a:endParaRPr lang="en-GB" sz="3200" b="1">
              <a:effectLst/>
              <a:latin typeface="Bliss Pro Heavy" panose="02010006030000020004" pitchFamily="2" charset="0"/>
            </a:endParaRPr>
          </a:p>
          <a:p>
            <a:pPr algn="l">
              <a:buFont typeface="Arial" panose="020B0604020202020204" pitchFamily="34" charset="0"/>
              <a:buChar char="•"/>
            </a:pPr>
            <a:r>
              <a:rPr lang="en-GB" sz="3200" b="1">
                <a:effectLst/>
                <a:latin typeface="Bliss Pro Heavy" panose="02010006030000020004" pitchFamily="2" charset="0"/>
              </a:rPr>
              <a:t> Makes us more intuitive and creative, because we're not afraid </a:t>
            </a:r>
            <a:br>
              <a:rPr lang="en-GB" sz="3200" b="1">
                <a:effectLst/>
                <a:latin typeface="Bliss Pro Heavy" panose="02010006030000020004" pitchFamily="2" charset="0"/>
              </a:rPr>
            </a:br>
            <a:r>
              <a:rPr lang="en-GB" sz="3200" b="1">
                <a:effectLst/>
                <a:latin typeface="Bliss Pro Heavy" panose="02010006030000020004" pitchFamily="2" charset="0"/>
              </a:rPr>
              <a:t>   to</a:t>
            </a:r>
            <a:r>
              <a:rPr lang="en-GB" sz="3200" b="1">
                <a:latin typeface="Bliss Pro Heavy" panose="02010006030000020004" pitchFamily="2" charset="0"/>
              </a:rPr>
              <a:t> </a:t>
            </a:r>
            <a:r>
              <a:rPr lang="en-GB" sz="3200" b="1">
                <a:effectLst/>
                <a:latin typeface="Bliss Pro Heavy" panose="02010006030000020004" pitchFamily="2" charset="0"/>
              </a:rPr>
              <a:t>think in risky ways.</a:t>
            </a:r>
          </a:p>
          <a:p>
            <a:pPr algn="l">
              <a:buFont typeface="Arial" panose="020B0604020202020204" pitchFamily="34" charset="0"/>
              <a:buChar char="•"/>
            </a:pPr>
            <a:endParaRPr lang="en-GB" sz="3200" b="1">
              <a:effectLst/>
              <a:latin typeface="Bliss Pro Heavy" panose="02010006030000020004" pitchFamily="2" charset="0"/>
            </a:endParaRPr>
          </a:p>
          <a:p>
            <a:pPr algn="l">
              <a:buFont typeface="Arial" panose="020B0604020202020204" pitchFamily="34" charset="0"/>
              <a:buChar char="•"/>
            </a:pPr>
            <a:r>
              <a:rPr lang="en-GB" sz="3200" b="1">
                <a:effectLst/>
                <a:latin typeface="Bliss Pro Heavy" panose="02010006030000020004" pitchFamily="2" charset="0"/>
              </a:rPr>
              <a:t> Helps us to develop resilience, because we have more ‘mental</a:t>
            </a:r>
            <a:br>
              <a:rPr lang="en-GB" sz="3200" b="1">
                <a:effectLst/>
                <a:latin typeface="Bliss Pro Heavy" panose="02010006030000020004" pitchFamily="2" charset="0"/>
              </a:rPr>
            </a:br>
            <a:r>
              <a:rPr lang="en-GB" sz="3200" b="1">
                <a:effectLst/>
                <a:latin typeface="Bliss Pro Heavy" panose="02010006030000020004" pitchFamily="2" charset="0"/>
              </a:rPr>
              <a:t>   capacity</a:t>
            </a:r>
            <a:r>
              <a:rPr lang="en-GB" sz="3200" b="1">
                <a:latin typeface="Bliss Pro Heavy" panose="02010006030000020004" pitchFamily="2" charset="0"/>
              </a:rPr>
              <a:t>’</a:t>
            </a:r>
            <a:r>
              <a:rPr lang="en-GB" sz="3200" b="1">
                <a:effectLst/>
                <a:latin typeface="Bliss Pro Heavy" panose="02010006030000020004" pitchFamily="2" charset="0"/>
              </a:rPr>
              <a:t> to deal with problems.</a:t>
            </a:r>
          </a:p>
          <a:p>
            <a:pPr algn="l">
              <a:buFont typeface="Arial" panose="020B0604020202020204" pitchFamily="34" charset="0"/>
              <a:buChar char="•"/>
            </a:pPr>
            <a:endParaRPr lang="en-GB" sz="3200" b="1">
              <a:effectLst/>
              <a:latin typeface="Bliss Pro Heavy" panose="02010006030000020004" pitchFamily="2" charset="0"/>
            </a:endParaRPr>
          </a:p>
          <a:p>
            <a:pPr algn="l">
              <a:buFont typeface="Arial" panose="020B0604020202020204" pitchFamily="34" charset="0"/>
              <a:buChar char="•"/>
            </a:pPr>
            <a:r>
              <a:rPr lang="en-GB" sz="3200" b="1">
                <a:effectLst/>
                <a:latin typeface="Bliss Pro Heavy" panose="02010006030000020004" pitchFamily="2" charset="0"/>
              </a:rPr>
              <a:t> Improves our physical health, because we're under less stress.</a:t>
            </a:r>
          </a:p>
        </p:txBody>
      </p:sp>
    </p:spTree>
    <p:extLst>
      <p:ext uri="{BB962C8B-B14F-4D97-AF65-F5344CB8AC3E}">
        <p14:creationId xmlns:p14="http://schemas.microsoft.com/office/powerpoint/2010/main" val="417162468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0C49E6-BAFB-25E2-201F-BCA95D678F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7384"/>
            <a:ext cx="12246070" cy="6885384"/>
          </a:xfrm>
          <a:prstGeom prst="rect">
            <a:avLst/>
          </a:prstGeom>
        </p:spPr>
      </p:pic>
      <p:sp>
        <p:nvSpPr>
          <p:cNvPr id="4" name="Rectangle 3">
            <a:extLst>
              <a:ext uri="{FF2B5EF4-FFF2-40B4-BE49-F238E27FC236}">
                <a16:creationId xmlns:a16="http://schemas.microsoft.com/office/drawing/2014/main" id="{A7B2C346-F417-A25F-C575-BCD14EDE96AB}"/>
              </a:ext>
            </a:extLst>
          </p:cNvPr>
          <p:cNvSpPr/>
          <p:nvPr/>
        </p:nvSpPr>
        <p:spPr>
          <a:xfrm>
            <a:off x="-5367" y="-245930"/>
            <a:ext cx="12197366" cy="7131312"/>
          </a:xfrm>
          <a:prstGeom prst="rect">
            <a:avLst/>
          </a:prstGeom>
          <a:solidFill>
            <a:schemeClr val="bg1">
              <a:alpha val="4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883EDB4F-65FE-107F-C813-EA7D21DE88AB}"/>
              </a:ext>
            </a:extLst>
          </p:cNvPr>
          <p:cNvSpPr txBox="1"/>
          <p:nvPr/>
        </p:nvSpPr>
        <p:spPr>
          <a:xfrm>
            <a:off x="263352" y="2838415"/>
            <a:ext cx="5472608" cy="2246769"/>
          </a:xfrm>
          <a:prstGeom prst="rect">
            <a:avLst/>
          </a:prstGeom>
          <a:noFill/>
          <a:ln w="57150">
            <a:noFill/>
          </a:ln>
        </p:spPr>
        <p:txBody>
          <a:bodyPr wrap="square">
            <a:spAutoFit/>
          </a:bodyPr>
          <a:lstStyle/>
          <a:p>
            <a:pPr marL="285750" indent="-285750">
              <a:buFont typeface="Arial" panose="020B0604020202020204" pitchFamily="34" charset="0"/>
              <a:buChar char="•"/>
            </a:pPr>
            <a:r>
              <a:rPr lang="en-GB" sz="2800" b="1">
                <a:effectLst/>
                <a:latin typeface="Source Sans Pro" panose="020B0503030403020204" pitchFamily="34" charset="0"/>
                <a:ea typeface="Source Sans Pro" panose="020B0503030403020204" pitchFamily="34" charset="0"/>
              </a:rPr>
              <a:t>More Engaged</a:t>
            </a:r>
          </a:p>
          <a:p>
            <a:pPr marL="285750" indent="-285750">
              <a:buFont typeface="Arial" panose="020B0604020202020204" pitchFamily="34" charset="0"/>
              <a:buChar char="•"/>
            </a:pPr>
            <a:r>
              <a:rPr lang="en-GB" sz="2800" b="1">
                <a:effectLst/>
                <a:latin typeface="Source Sans Pro" panose="020B0503030403020204" pitchFamily="34" charset="0"/>
                <a:ea typeface="Source Sans Pro" panose="020B0503030403020204" pitchFamily="34" charset="0"/>
              </a:rPr>
              <a:t>Opinions Expressed</a:t>
            </a:r>
          </a:p>
          <a:p>
            <a:pPr marL="285750" indent="-285750">
              <a:buFont typeface="Arial" panose="020B0604020202020204" pitchFamily="34" charset="0"/>
              <a:buChar char="•"/>
            </a:pPr>
            <a:r>
              <a:rPr lang="en-GB" sz="2800" b="1">
                <a:effectLst/>
                <a:latin typeface="Source Sans Pro" panose="020B0503030403020204" pitchFamily="34" charset="0"/>
                <a:ea typeface="Source Sans Pro" panose="020B0503030403020204" pitchFamily="34" charset="0"/>
              </a:rPr>
              <a:t>Better Decision Making</a:t>
            </a:r>
          </a:p>
          <a:p>
            <a:pPr marL="285750" indent="-285750">
              <a:buFont typeface="Arial" panose="020B0604020202020204" pitchFamily="34" charset="0"/>
              <a:buChar char="•"/>
            </a:pPr>
            <a:r>
              <a:rPr lang="en-GB" sz="2800" b="1">
                <a:effectLst/>
                <a:latin typeface="Source Sans Pro" panose="020B0503030403020204" pitchFamily="34" charset="0"/>
                <a:ea typeface="Source Sans Pro" panose="020B0503030403020204" pitchFamily="34" charset="0"/>
              </a:rPr>
              <a:t>Continuous Learning</a:t>
            </a:r>
          </a:p>
          <a:p>
            <a:pPr marL="285750" indent="-285750">
              <a:buFont typeface="Arial" panose="020B0604020202020204" pitchFamily="34" charset="0"/>
              <a:buChar char="•"/>
            </a:pPr>
            <a:r>
              <a:rPr lang="en-GB" sz="2800" b="1">
                <a:effectLst/>
                <a:latin typeface="Source Sans Pro" panose="020B0503030403020204" pitchFamily="34" charset="0"/>
                <a:ea typeface="Source Sans Pro" panose="020B0503030403020204" pitchFamily="34" charset="0"/>
              </a:rPr>
              <a:t>Better Results</a:t>
            </a:r>
          </a:p>
        </p:txBody>
      </p:sp>
      <p:sp>
        <p:nvSpPr>
          <p:cNvPr id="13" name="TextBox 12">
            <a:extLst>
              <a:ext uri="{FF2B5EF4-FFF2-40B4-BE49-F238E27FC236}">
                <a16:creationId xmlns:a16="http://schemas.microsoft.com/office/drawing/2014/main" id="{E382920D-5B43-845E-5D6A-07B0E1570020}"/>
              </a:ext>
            </a:extLst>
          </p:cNvPr>
          <p:cNvSpPr txBox="1"/>
          <p:nvPr/>
        </p:nvSpPr>
        <p:spPr>
          <a:xfrm>
            <a:off x="2927648" y="260648"/>
            <a:ext cx="6340197" cy="707886"/>
          </a:xfrm>
          <a:prstGeom prst="rect">
            <a:avLst/>
          </a:prstGeom>
          <a:noFill/>
        </p:spPr>
        <p:txBody>
          <a:bodyPr wrap="none" rtlCol="0">
            <a:spAutoFit/>
          </a:bodyPr>
          <a:lstStyle/>
          <a:p>
            <a:r>
              <a:rPr lang="en-US" sz="4000" b="1">
                <a:latin typeface="Source Sans Pro" panose="020B0503030403020204" pitchFamily="34" charset="0"/>
                <a:ea typeface="Source Sans Pro" panose="020B0503030403020204" pitchFamily="34" charset="0"/>
              </a:rPr>
              <a:t>Team Psychological Safety </a:t>
            </a:r>
          </a:p>
        </p:txBody>
      </p:sp>
      <p:sp>
        <p:nvSpPr>
          <p:cNvPr id="15" name="TextBox 14">
            <a:extLst>
              <a:ext uri="{FF2B5EF4-FFF2-40B4-BE49-F238E27FC236}">
                <a16:creationId xmlns:a16="http://schemas.microsoft.com/office/drawing/2014/main" id="{E5054D9C-811D-3865-3ABB-0FA508751F62}"/>
              </a:ext>
            </a:extLst>
          </p:cNvPr>
          <p:cNvSpPr txBox="1"/>
          <p:nvPr/>
        </p:nvSpPr>
        <p:spPr>
          <a:xfrm>
            <a:off x="191344" y="1628800"/>
            <a:ext cx="5544616" cy="523220"/>
          </a:xfrm>
          <a:prstGeom prst="rect">
            <a:avLst/>
          </a:prstGeom>
          <a:noFill/>
          <a:ln w="57150">
            <a:solidFill>
              <a:schemeClr val="tx1"/>
            </a:solidFill>
          </a:ln>
        </p:spPr>
        <p:txBody>
          <a:bodyPr wrap="square" rtlCol="0">
            <a:spAutoFit/>
          </a:bodyPr>
          <a:lstStyle/>
          <a:p>
            <a:pPr algn="ctr"/>
            <a:r>
              <a:rPr lang="en-US" sz="2800" b="1">
                <a:latin typeface="Source Sans Pro" panose="020B0503030403020204" pitchFamily="34" charset="0"/>
                <a:ea typeface="Source Sans Pro" panose="020B0503030403020204" pitchFamily="34" charset="0"/>
              </a:rPr>
              <a:t>When present </a:t>
            </a:r>
          </a:p>
        </p:txBody>
      </p:sp>
      <p:sp>
        <p:nvSpPr>
          <p:cNvPr id="17" name="TextBox 16">
            <a:extLst>
              <a:ext uri="{FF2B5EF4-FFF2-40B4-BE49-F238E27FC236}">
                <a16:creationId xmlns:a16="http://schemas.microsoft.com/office/drawing/2014/main" id="{8289DF66-688C-D628-3999-31F669AE9559}"/>
              </a:ext>
            </a:extLst>
          </p:cNvPr>
          <p:cNvSpPr txBox="1"/>
          <p:nvPr/>
        </p:nvSpPr>
        <p:spPr>
          <a:xfrm>
            <a:off x="6456040" y="2826226"/>
            <a:ext cx="5544616" cy="2246769"/>
          </a:xfrm>
          <a:prstGeom prst="rect">
            <a:avLst/>
          </a:prstGeom>
          <a:noFill/>
          <a:ln w="57150">
            <a:noFill/>
          </a:ln>
        </p:spPr>
        <p:txBody>
          <a:bodyPr wrap="square">
            <a:spAutoFit/>
          </a:bodyPr>
          <a:lstStyle/>
          <a:p>
            <a:pPr marL="285750" indent="-285750">
              <a:buFont typeface="Arial" panose="020B0604020202020204" pitchFamily="34" charset="0"/>
              <a:buChar char="•"/>
            </a:pPr>
            <a:r>
              <a:rPr lang="en-GB" sz="2800" b="1">
                <a:effectLst/>
                <a:latin typeface="Source Sans Pro" panose="020B0503030403020204" pitchFamily="34" charset="0"/>
                <a:ea typeface="Source Sans Pro" panose="020B0503030403020204" pitchFamily="34" charset="0"/>
              </a:rPr>
              <a:t>Employee Well-Being?</a:t>
            </a:r>
          </a:p>
          <a:p>
            <a:pPr marL="285750" indent="-285750">
              <a:buFont typeface="Arial" panose="020B0604020202020204" pitchFamily="34" charset="0"/>
              <a:buChar char="•"/>
            </a:pPr>
            <a:r>
              <a:rPr lang="en-GB" sz="2800" b="1">
                <a:effectLst/>
                <a:latin typeface="Source Sans Pro" panose="020B0503030403020204" pitchFamily="34" charset="0"/>
                <a:ea typeface="Source Sans Pro" panose="020B0503030403020204" pitchFamily="34" charset="0"/>
              </a:rPr>
              <a:t>Stress/Burnout</a:t>
            </a:r>
          </a:p>
          <a:p>
            <a:pPr marL="285750" indent="-285750">
              <a:buFont typeface="Arial" panose="020B0604020202020204" pitchFamily="34" charset="0"/>
              <a:buChar char="•"/>
            </a:pPr>
            <a:r>
              <a:rPr lang="en-GB" sz="2800" b="1">
                <a:effectLst/>
                <a:latin typeface="Source Sans Pro" panose="020B0503030403020204" pitchFamily="34" charset="0"/>
                <a:ea typeface="Source Sans Pro" panose="020B0503030403020204" pitchFamily="34" charset="0"/>
              </a:rPr>
              <a:t>Turnover</a:t>
            </a:r>
          </a:p>
          <a:p>
            <a:pPr marL="285750" indent="-285750">
              <a:buFont typeface="Arial" panose="020B0604020202020204" pitchFamily="34" charset="0"/>
              <a:buChar char="•"/>
            </a:pPr>
            <a:r>
              <a:rPr lang="en-GB" sz="2800" b="1">
                <a:effectLst/>
                <a:latin typeface="Source Sans Pro" panose="020B0503030403020204" pitchFamily="34" charset="0"/>
                <a:ea typeface="Source Sans Pro" panose="020B0503030403020204" pitchFamily="34" charset="0"/>
              </a:rPr>
              <a:t>Poor Performance - sometimes deadly consequences</a:t>
            </a:r>
          </a:p>
        </p:txBody>
      </p:sp>
      <p:sp>
        <p:nvSpPr>
          <p:cNvPr id="19" name="TextBox 18">
            <a:extLst>
              <a:ext uri="{FF2B5EF4-FFF2-40B4-BE49-F238E27FC236}">
                <a16:creationId xmlns:a16="http://schemas.microsoft.com/office/drawing/2014/main" id="{D4F3A8F6-562F-366E-1367-9BF78F451391}"/>
              </a:ext>
            </a:extLst>
          </p:cNvPr>
          <p:cNvSpPr txBox="1"/>
          <p:nvPr/>
        </p:nvSpPr>
        <p:spPr>
          <a:xfrm>
            <a:off x="6456040" y="1619508"/>
            <a:ext cx="5544616" cy="523220"/>
          </a:xfrm>
          <a:prstGeom prst="rect">
            <a:avLst/>
          </a:prstGeom>
          <a:noFill/>
          <a:ln w="57150">
            <a:solidFill>
              <a:schemeClr val="tx1"/>
            </a:solidFill>
          </a:ln>
        </p:spPr>
        <p:txBody>
          <a:bodyPr wrap="square" rtlCol="0">
            <a:spAutoFit/>
          </a:bodyPr>
          <a:lstStyle/>
          <a:p>
            <a:pPr algn="ctr"/>
            <a:r>
              <a:rPr lang="en-US" sz="2800" b="1">
                <a:latin typeface="Source Sans Pro" panose="020B0503030403020204" pitchFamily="34" charset="0"/>
                <a:ea typeface="Source Sans Pro" panose="020B0503030403020204" pitchFamily="34" charset="0"/>
              </a:rPr>
              <a:t>When missing </a:t>
            </a:r>
          </a:p>
        </p:txBody>
      </p:sp>
    </p:spTree>
    <p:extLst>
      <p:ext uri="{BB962C8B-B14F-4D97-AF65-F5344CB8AC3E}">
        <p14:creationId xmlns:p14="http://schemas.microsoft.com/office/powerpoint/2010/main" val="194580000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dissolv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AB62F3-38A2-6E84-9319-C7FD23013A3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7384"/>
            <a:ext cx="12246070" cy="6885384"/>
          </a:xfrm>
          <a:prstGeom prst="rect">
            <a:avLst/>
          </a:prstGeom>
        </p:spPr>
      </p:pic>
      <p:sp>
        <p:nvSpPr>
          <p:cNvPr id="2" name="TextBox 1">
            <a:extLst>
              <a:ext uri="{FF2B5EF4-FFF2-40B4-BE49-F238E27FC236}">
                <a16:creationId xmlns:a16="http://schemas.microsoft.com/office/drawing/2014/main" id="{1C87468C-9B44-F302-AFF4-D88B8F67A307}"/>
              </a:ext>
            </a:extLst>
          </p:cNvPr>
          <p:cNvSpPr txBox="1"/>
          <p:nvPr/>
        </p:nvSpPr>
        <p:spPr>
          <a:xfrm>
            <a:off x="479376" y="0"/>
            <a:ext cx="11601922" cy="7017306"/>
          </a:xfrm>
          <a:prstGeom prst="rect">
            <a:avLst/>
          </a:prstGeom>
          <a:noFill/>
        </p:spPr>
        <p:txBody>
          <a:bodyPr wrap="square" rtlCol="0">
            <a:spAutoFit/>
          </a:bodyPr>
          <a:lstStyle/>
          <a:p>
            <a:r>
              <a:rPr lang="en-US" sz="3600" b="1">
                <a:latin typeface="Bliss Pro Heavy" panose="02010006030000020004" pitchFamily="2" charset="0"/>
              </a:rPr>
              <a:t>PSYCHOLOGICAL SAFETY </a:t>
            </a:r>
            <a:endParaRPr lang="en-US" sz="4800" b="1">
              <a:latin typeface="Bliss Pro Heavy" panose="02010006030000020004" pitchFamily="2" charset="0"/>
            </a:endParaRPr>
          </a:p>
          <a:p>
            <a:r>
              <a:rPr lang="en-US" sz="13800" b="1">
                <a:latin typeface="Bliss Pro Heavy" panose="02010006030000020004" pitchFamily="2" charset="0"/>
              </a:rPr>
              <a:t>C</a:t>
            </a:r>
          </a:p>
          <a:p>
            <a:r>
              <a:rPr lang="en-US" sz="13800" b="1">
                <a:latin typeface="Bliss Pro Heavy" panose="02010006030000020004" pitchFamily="2" charset="0"/>
              </a:rPr>
              <a:t>B</a:t>
            </a:r>
          </a:p>
          <a:p>
            <a:r>
              <a:rPr lang="en-US" sz="13800" b="1">
                <a:latin typeface="Bliss Pro Heavy" panose="02010006030000020004" pitchFamily="2" charset="0"/>
              </a:rPr>
              <a:t>T</a:t>
            </a:r>
            <a:endParaRPr lang="en-US" sz="4800" b="1">
              <a:latin typeface="Bliss Pro Heavy" panose="02010006030000020004" pitchFamily="2" charset="0"/>
            </a:endParaRPr>
          </a:p>
        </p:txBody>
      </p:sp>
      <p:sp>
        <p:nvSpPr>
          <p:cNvPr id="3" name="TextBox 2">
            <a:extLst>
              <a:ext uri="{FF2B5EF4-FFF2-40B4-BE49-F238E27FC236}">
                <a16:creationId xmlns:a16="http://schemas.microsoft.com/office/drawing/2014/main" id="{C99894F8-6A7E-1A3E-A78C-F2F477EAB5DE}"/>
              </a:ext>
            </a:extLst>
          </p:cNvPr>
          <p:cNvSpPr txBox="1"/>
          <p:nvPr/>
        </p:nvSpPr>
        <p:spPr>
          <a:xfrm>
            <a:off x="1413492" y="1133049"/>
            <a:ext cx="5186035" cy="1446550"/>
          </a:xfrm>
          <a:prstGeom prst="rect">
            <a:avLst/>
          </a:prstGeom>
          <a:noFill/>
        </p:spPr>
        <p:txBody>
          <a:bodyPr wrap="none" rtlCol="0">
            <a:spAutoFit/>
          </a:bodyPr>
          <a:lstStyle/>
          <a:p>
            <a:r>
              <a:rPr lang="en-US" sz="8800" b="1" err="1">
                <a:latin typeface="Bliss Pro Heavy" panose="02010006030000020004" pitchFamily="2" charset="0"/>
              </a:rPr>
              <a:t>onnection</a:t>
            </a:r>
            <a:endParaRPr lang="en-US" sz="8800" b="1">
              <a:latin typeface="Bliss Pro Heavy" panose="02010006030000020004" pitchFamily="2" charset="0"/>
            </a:endParaRPr>
          </a:p>
        </p:txBody>
      </p:sp>
      <p:sp>
        <p:nvSpPr>
          <p:cNvPr id="4" name="TextBox 3">
            <a:extLst>
              <a:ext uri="{FF2B5EF4-FFF2-40B4-BE49-F238E27FC236}">
                <a16:creationId xmlns:a16="http://schemas.microsoft.com/office/drawing/2014/main" id="{4D62E154-50FD-6D50-AC16-0C68EB41286C}"/>
              </a:ext>
            </a:extLst>
          </p:cNvPr>
          <p:cNvSpPr txBox="1"/>
          <p:nvPr/>
        </p:nvSpPr>
        <p:spPr>
          <a:xfrm>
            <a:off x="1413492" y="3240360"/>
            <a:ext cx="4472699" cy="1446550"/>
          </a:xfrm>
          <a:prstGeom prst="rect">
            <a:avLst/>
          </a:prstGeom>
          <a:noFill/>
        </p:spPr>
        <p:txBody>
          <a:bodyPr wrap="none" rtlCol="0">
            <a:spAutoFit/>
          </a:bodyPr>
          <a:lstStyle/>
          <a:p>
            <a:r>
              <a:rPr lang="en-US" sz="8800" b="1" err="1">
                <a:latin typeface="Bliss Pro Heavy" panose="02010006030000020004" pitchFamily="2" charset="0"/>
              </a:rPr>
              <a:t>elonging</a:t>
            </a:r>
            <a:endParaRPr lang="en-US" sz="8800" b="1">
              <a:latin typeface="Bliss Pro Heavy" panose="02010006030000020004" pitchFamily="2" charset="0"/>
            </a:endParaRPr>
          </a:p>
        </p:txBody>
      </p:sp>
      <p:sp>
        <p:nvSpPr>
          <p:cNvPr id="5" name="TextBox 4">
            <a:extLst>
              <a:ext uri="{FF2B5EF4-FFF2-40B4-BE49-F238E27FC236}">
                <a16:creationId xmlns:a16="http://schemas.microsoft.com/office/drawing/2014/main" id="{951B4B0C-9DB9-EA69-EBA0-8FDE00D5E701}"/>
              </a:ext>
            </a:extLst>
          </p:cNvPr>
          <p:cNvSpPr txBox="1"/>
          <p:nvPr/>
        </p:nvSpPr>
        <p:spPr>
          <a:xfrm>
            <a:off x="1171353" y="5334982"/>
            <a:ext cx="2226892" cy="1315045"/>
          </a:xfrm>
          <a:prstGeom prst="rect">
            <a:avLst/>
          </a:prstGeom>
          <a:noFill/>
        </p:spPr>
        <p:txBody>
          <a:bodyPr wrap="none" rtlCol="0">
            <a:spAutoFit/>
          </a:bodyPr>
          <a:lstStyle/>
          <a:p>
            <a:r>
              <a:rPr lang="en-US" sz="8800" b="1">
                <a:latin typeface="Bliss Pro Heavy" panose="02010006030000020004" pitchFamily="2" charset="0"/>
              </a:rPr>
              <a:t>rust</a:t>
            </a:r>
          </a:p>
        </p:txBody>
      </p:sp>
    </p:spTree>
    <p:extLst>
      <p:ext uri="{BB962C8B-B14F-4D97-AF65-F5344CB8AC3E}">
        <p14:creationId xmlns:p14="http://schemas.microsoft.com/office/powerpoint/2010/main" val="118885070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7EB673-EF09-A2CE-C3E8-E516282B36A6}"/>
              </a:ext>
            </a:extLst>
          </p:cNvPr>
          <p:cNvSpPr/>
          <p:nvPr/>
        </p:nvSpPr>
        <p:spPr>
          <a:xfrm>
            <a:off x="3791744" y="6309320"/>
            <a:ext cx="4752528" cy="64807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BBC Radio 4 - Woman's Hour - Brené Brown: Seven things we learned about our  emotions from the best-selling author on Woman's Hour">
            <a:extLst>
              <a:ext uri="{FF2B5EF4-FFF2-40B4-BE49-F238E27FC236}">
                <a16:creationId xmlns:a16="http://schemas.microsoft.com/office/drawing/2014/main" id="{2731E5D1-4598-177C-CD6D-F8EF1A7A080E}"/>
              </a:ext>
            </a:extLst>
          </p:cNvPr>
          <p:cNvPicPr>
            <a:picLocks noChangeAspect="1" noChangeArrowheads="1"/>
          </p:cNvPicPr>
          <p:nvPr/>
        </p:nvPicPr>
        <p:blipFill>
          <a:blip r:embed="rId3" cstate="email">
            <a:alphaModFix amt="50000"/>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4EE822B-F18E-B293-2D4B-824067D8AF06}"/>
              </a:ext>
            </a:extLst>
          </p:cNvPr>
          <p:cNvSpPr txBox="1"/>
          <p:nvPr/>
        </p:nvSpPr>
        <p:spPr>
          <a:xfrm>
            <a:off x="-2" y="2069385"/>
            <a:ext cx="12192001" cy="2677656"/>
          </a:xfrm>
          <a:prstGeom prst="rect">
            <a:avLst/>
          </a:prstGeom>
          <a:noFill/>
        </p:spPr>
        <p:txBody>
          <a:bodyPr wrap="square" rtlCol="0">
            <a:spAutoFit/>
          </a:bodyPr>
          <a:lstStyle/>
          <a:p>
            <a:pPr algn="ctr"/>
            <a:r>
              <a:rPr lang="en-US" sz="4800" b="1">
                <a:solidFill>
                  <a:schemeClr val="bg1"/>
                </a:solidFill>
                <a:latin typeface="Bliss Pro Heavy" panose="02010006030000020004" pitchFamily="2" charset="0"/>
              </a:rPr>
              <a:t>“</a:t>
            </a:r>
            <a:r>
              <a:rPr lang="en-GB" sz="3600" b="1">
                <a:solidFill>
                  <a:schemeClr val="bg1"/>
                </a:solidFill>
                <a:effectLst/>
                <a:latin typeface="Bliss Pro Heavy" panose="02010006030000020004" pitchFamily="2" charset="0"/>
              </a:rPr>
              <a:t>the energy that exists between people when they feel seen, </a:t>
            </a:r>
            <a:br>
              <a:rPr lang="en-GB" sz="3600" b="1">
                <a:solidFill>
                  <a:schemeClr val="bg1"/>
                </a:solidFill>
                <a:effectLst/>
                <a:latin typeface="Bliss Pro Heavy" panose="02010006030000020004" pitchFamily="2" charset="0"/>
              </a:rPr>
            </a:br>
            <a:r>
              <a:rPr lang="en-GB" sz="3600" b="1">
                <a:solidFill>
                  <a:schemeClr val="bg1"/>
                </a:solidFill>
                <a:effectLst/>
                <a:latin typeface="Bliss Pro Heavy" panose="02010006030000020004" pitchFamily="2" charset="0"/>
              </a:rPr>
              <a:t>  heard, and valued; when they can give and receive without </a:t>
            </a:r>
            <a:br>
              <a:rPr lang="en-GB" sz="3600" b="1">
                <a:solidFill>
                  <a:schemeClr val="bg1"/>
                </a:solidFill>
                <a:effectLst/>
                <a:latin typeface="Bliss Pro Heavy" panose="02010006030000020004" pitchFamily="2" charset="0"/>
              </a:rPr>
            </a:br>
            <a:r>
              <a:rPr lang="en-GB" sz="3600" b="1">
                <a:solidFill>
                  <a:schemeClr val="bg1"/>
                </a:solidFill>
                <a:effectLst/>
                <a:latin typeface="Bliss Pro Heavy" panose="02010006030000020004" pitchFamily="2" charset="0"/>
              </a:rPr>
              <a:t> judgment; and when they derive sustenance and strength from the relationship.</a:t>
            </a:r>
            <a:r>
              <a:rPr lang="en-US" sz="4800" b="1">
                <a:solidFill>
                  <a:schemeClr val="bg1"/>
                </a:solidFill>
                <a:latin typeface="Bliss Pro Heavy" panose="02010006030000020004" pitchFamily="2" charset="0"/>
              </a:rPr>
              <a:t>”</a:t>
            </a:r>
          </a:p>
        </p:txBody>
      </p:sp>
      <p:sp>
        <p:nvSpPr>
          <p:cNvPr id="4" name="Rectangle 3">
            <a:extLst>
              <a:ext uri="{FF2B5EF4-FFF2-40B4-BE49-F238E27FC236}">
                <a16:creationId xmlns:a16="http://schemas.microsoft.com/office/drawing/2014/main" id="{37A26C0C-AA40-9A23-2A78-1C33E2177321}"/>
              </a:ext>
            </a:extLst>
          </p:cNvPr>
          <p:cNvSpPr/>
          <p:nvPr/>
        </p:nvSpPr>
        <p:spPr>
          <a:xfrm>
            <a:off x="0" y="0"/>
            <a:ext cx="12197366" cy="6858000"/>
          </a:xfrm>
          <a:prstGeom prst="rect">
            <a:avLst/>
          </a:prstGeom>
          <a:solidFill>
            <a:schemeClr val="bg1">
              <a:alpha val="1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233038"/>
      </p:ext>
    </p:extLst>
  </p:cSld>
  <p:clrMapOvr>
    <a:masterClrMapping/>
  </p:clrMapOvr>
  <p:transition>
    <p:dissolv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E258C3-56B2-0314-0935-FD03414E8932}"/>
              </a:ext>
            </a:extLst>
          </p:cNvPr>
          <p:cNvPicPr>
            <a:picLocks noChangeAspect="1"/>
          </p:cNvPicPr>
          <p:nvPr/>
        </p:nvPicPr>
        <p:blipFill rotWithShape="1">
          <a:blip r:embed="rId3" cstate="email">
            <a:alphaModFix amt="50000"/>
            <a:extLst>
              <a:ext uri="{28A0092B-C50C-407E-A947-70E740481C1C}">
                <a14:useLocalDpi xmlns:a14="http://schemas.microsoft.com/office/drawing/2010/main"/>
              </a:ext>
            </a:extLst>
          </a:blip>
          <a:srcRect/>
          <a:stretch/>
        </p:blipFill>
        <p:spPr>
          <a:xfrm>
            <a:off x="6087883" y="-2587"/>
            <a:ext cx="6101730" cy="3431587"/>
          </a:xfrm>
          <a:prstGeom prst="rect">
            <a:avLst/>
          </a:prstGeom>
        </p:spPr>
      </p:pic>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325" y="3442121"/>
            <a:ext cx="6072675" cy="3415879"/>
          </a:xfrm>
          <a:prstGeom prst="rect">
            <a:avLst/>
          </a:prstGeom>
        </p:spPr>
      </p:pic>
      <p:pic>
        <p:nvPicPr>
          <p:cNvPr id="5" name="Picture 4">
            <a:extLst>
              <a:ext uri="{FF2B5EF4-FFF2-40B4-BE49-F238E27FC236}">
                <a16:creationId xmlns:a16="http://schemas.microsoft.com/office/drawing/2014/main" id="{4CAAD152-8EED-C3C6-7FED-DBC8C298695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01845" y="3411712"/>
            <a:ext cx="6101730" cy="3473672"/>
          </a:xfrm>
          <a:prstGeom prst="rect">
            <a:avLst/>
          </a:prstGeom>
        </p:spPr>
      </p:pic>
      <p:pic>
        <p:nvPicPr>
          <p:cNvPr id="6" name="Picture 5">
            <a:extLst>
              <a:ext uri="{FF2B5EF4-FFF2-40B4-BE49-F238E27FC236}">
                <a16:creationId xmlns:a16="http://schemas.microsoft.com/office/drawing/2014/main" id="{DF18A057-4877-92B0-C60C-278F7B7A72F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756" y="0"/>
            <a:ext cx="6129756" cy="3473672"/>
          </a:xfrm>
          <a:prstGeom prst="rect">
            <a:avLst/>
          </a:prstGeom>
        </p:spPr>
      </p:pic>
      <p:sp>
        <p:nvSpPr>
          <p:cNvPr id="7" name="TextBox 6">
            <a:extLst>
              <a:ext uri="{FF2B5EF4-FFF2-40B4-BE49-F238E27FC236}">
                <a16:creationId xmlns:a16="http://schemas.microsoft.com/office/drawing/2014/main" id="{7DE1F059-B321-CE89-8869-DB274ABE7776}"/>
              </a:ext>
            </a:extLst>
          </p:cNvPr>
          <p:cNvSpPr txBox="1"/>
          <p:nvPr/>
        </p:nvSpPr>
        <p:spPr>
          <a:xfrm>
            <a:off x="185761" y="1003375"/>
            <a:ext cx="3894015" cy="769441"/>
          </a:xfrm>
          <a:prstGeom prst="rect">
            <a:avLst/>
          </a:prstGeom>
          <a:noFill/>
        </p:spPr>
        <p:txBody>
          <a:bodyPr wrap="none" rtlCol="0">
            <a:spAutoFit/>
          </a:bodyPr>
          <a:lstStyle/>
          <a:p>
            <a:r>
              <a:rPr lang="en-US" sz="4400" b="1">
                <a:latin typeface="Bliss Pro Heavy" panose="02010006030000020004" pitchFamily="2" charset="0"/>
              </a:rPr>
              <a:t>CONNECTION</a:t>
            </a:r>
          </a:p>
        </p:txBody>
      </p:sp>
    </p:spTree>
    <p:extLst>
      <p:ext uri="{BB962C8B-B14F-4D97-AF65-F5344CB8AC3E}">
        <p14:creationId xmlns:p14="http://schemas.microsoft.com/office/powerpoint/2010/main" val="1240832766"/>
      </p:ext>
    </p:extLst>
  </p:cSld>
  <p:clrMapOvr>
    <a:masterClrMapping/>
  </p:clrMapOvr>
  <p:transition>
    <p:dissolv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placing a wooden block with a heart and a head&#10;&#10;Description automatically generated">
            <a:extLst>
              <a:ext uri="{FF2B5EF4-FFF2-40B4-BE49-F238E27FC236}">
                <a16:creationId xmlns:a16="http://schemas.microsoft.com/office/drawing/2014/main" id="{EC65845A-E424-15EE-C59E-F50A476CCFBC}"/>
              </a:ext>
            </a:extLst>
          </p:cNvPr>
          <p:cNvPicPr>
            <a:picLocks noChangeAspect="1"/>
          </p:cNvPicPr>
          <p:nvPr/>
        </p:nvPicPr>
        <p:blipFill rotWithShape="1">
          <a:blip r:embed="rId2" cstate="email">
            <a:alphaModFix amt="50000"/>
            <a:extLst>
              <a:ext uri="{28A0092B-C50C-407E-A947-70E740481C1C}">
                <a14:useLocalDpi xmlns:a14="http://schemas.microsoft.com/office/drawing/2010/main"/>
              </a:ext>
            </a:extLst>
          </a:blip>
          <a:srcRect/>
          <a:stretch/>
        </p:blipFill>
        <p:spPr>
          <a:xfrm>
            <a:off x="-20805" y="0"/>
            <a:ext cx="12191980" cy="6856718"/>
          </a:xfrm>
          <a:prstGeom prst="rect">
            <a:avLst/>
          </a:prstGeom>
        </p:spPr>
      </p:pic>
      <p:sp>
        <p:nvSpPr>
          <p:cNvPr id="7" name="TextBox 6">
            <a:extLst>
              <a:ext uri="{FF2B5EF4-FFF2-40B4-BE49-F238E27FC236}">
                <a16:creationId xmlns:a16="http://schemas.microsoft.com/office/drawing/2014/main" id="{F1EDB224-C6DC-1738-D617-BA45FD645232}"/>
              </a:ext>
            </a:extLst>
          </p:cNvPr>
          <p:cNvSpPr txBox="1"/>
          <p:nvPr/>
        </p:nvSpPr>
        <p:spPr>
          <a:xfrm>
            <a:off x="501437" y="1543079"/>
            <a:ext cx="6965196" cy="3416320"/>
          </a:xfrm>
          <a:prstGeom prst="rect">
            <a:avLst/>
          </a:prstGeom>
          <a:noFill/>
        </p:spPr>
        <p:txBody>
          <a:bodyPr wrap="square" rtlCol="0">
            <a:spAutoFit/>
          </a:bodyPr>
          <a:lstStyle/>
          <a:p>
            <a:pPr algn="ctr"/>
            <a:r>
              <a:rPr lang="en-US" sz="5400" b="1">
                <a:solidFill>
                  <a:schemeClr val="bg1"/>
                </a:solidFill>
                <a:latin typeface="Bliss Pro Heavy" panose="02010006030000020004" pitchFamily="2" charset="0"/>
              </a:rPr>
              <a:t>What sort of things can you or your company do to foster better connections at work?</a:t>
            </a:r>
          </a:p>
        </p:txBody>
      </p:sp>
    </p:spTree>
    <p:extLst>
      <p:ext uri="{BB962C8B-B14F-4D97-AF65-F5344CB8AC3E}">
        <p14:creationId xmlns:p14="http://schemas.microsoft.com/office/powerpoint/2010/main" val="1775193398"/>
      </p:ext>
    </p:extLst>
  </p:cSld>
  <p:clrMapOvr>
    <a:masterClrMapping/>
  </p:clrMapOvr>
  <p:transition>
    <p:dissolv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A2BE2-3C43-9A1A-6500-E1AF8C489FC1}"/>
            </a:ext>
          </a:extLst>
        </p:cNvPr>
        <p:cNvGrpSpPr/>
        <p:nvPr/>
      </p:nvGrpSpPr>
      <p:grpSpPr>
        <a:xfrm>
          <a:off x="0" y="0"/>
          <a:ext cx="0" cy="0"/>
          <a:chOff x="0" y="0"/>
          <a:chExt cx="0" cy="0"/>
        </a:xfrm>
      </p:grpSpPr>
      <p:pic>
        <p:nvPicPr>
          <p:cNvPr id="3" name="Picture 2" descr="A hand placing blocks on a stack of wooden blocks&#10;&#10;Description automatically generated">
            <a:extLst>
              <a:ext uri="{FF2B5EF4-FFF2-40B4-BE49-F238E27FC236}">
                <a16:creationId xmlns:a16="http://schemas.microsoft.com/office/drawing/2014/main" id="{67328701-9E39-F944-FAD2-00E83AFC69E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279"/>
            <a:ext cx="12191980" cy="6856718"/>
          </a:xfrm>
          <a:prstGeom prst="rect">
            <a:avLst/>
          </a:prstGeom>
        </p:spPr>
      </p:pic>
      <p:sp>
        <p:nvSpPr>
          <p:cNvPr id="2" name="Footer Placeholder 1">
            <a:extLst>
              <a:ext uri="{FF2B5EF4-FFF2-40B4-BE49-F238E27FC236}">
                <a16:creationId xmlns:a16="http://schemas.microsoft.com/office/drawing/2014/main" id="{206F55E7-57B8-DBEA-6B6C-495D6E1BF583}"/>
              </a:ext>
            </a:extLst>
          </p:cNvPr>
          <p:cNvSpPr>
            <a:spLocks noGrp="1"/>
          </p:cNvSpPr>
          <p:nvPr>
            <p:ph type="ftr" sz="quarter" idx="11"/>
          </p:nvPr>
        </p:nvSpPr>
        <p:spPr>
          <a:xfrm>
            <a:off x="4038600" y="6356350"/>
            <a:ext cx="4114800" cy="365125"/>
          </a:xfrm>
        </p:spPr>
        <p:txBody>
          <a:bodyPr>
            <a:normAutofit lnSpcReduction="10000"/>
          </a:bodyPr>
          <a:lstStyle/>
          <a:p>
            <a:pPr>
              <a:defRPr/>
            </a:pPr>
            <a:endParaRPr lang="en-GB">
              <a:solidFill>
                <a:srgbClr val="FFFFFF"/>
              </a:solidFill>
            </a:endParaRPr>
          </a:p>
        </p:txBody>
      </p:sp>
    </p:spTree>
    <p:extLst>
      <p:ext uri="{BB962C8B-B14F-4D97-AF65-F5344CB8AC3E}">
        <p14:creationId xmlns:p14="http://schemas.microsoft.com/office/powerpoint/2010/main" val="3404976035"/>
      </p:ext>
    </p:extLst>
  </p:cSld>
  <p:clrMapOvr>
    <a:masterClrMapping/>
  </p:clrMapOvr>
  <p:transition>
    <p:dissolv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ecx.images-amazon.com/images/I/41d%2BzsrqVaL._SL500_AA300_.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67609" y="-241077"/>
            <a:ext cx="7272807" cy="727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9475327"/>
      </p:ext>
    </p:extLst>
  </p:cSld>
  <p:clrMapOvr>
    <a:masterClrMapping/>
  </p:clrMapOvr>
  <p:transition>
    <p:dissolv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035421-2360-7FB9-99EC-14A045B416A6}"/>
            </a:ext>
          </a:extLst>
        </p:cNvPr>
        <p:cNvGrpSpPr/>
        <p:nvPr/>
      </p:nvGrpSpPr>
      <p:grpSpPr>
        <a:xfrm>
          <a:off x="0" y="0"/>
          <a:ext cx="0" cy="0"/>
          <a:chOff x="0" y="0"/>
          <a:chExt cx="0" cy="0"/>
        </a:xfrm>
      </p:grpSpPr>
      <p:pic>
        <p:nvPicPr>
          <p:cNvPr id="5" name="Picture 4" descr="A picture containing text, businesscard, picture frame&#10;&#10;Description automatically generated">
            <a:extLst>
              <a:ext uri="{FF2B5EF4-FFF2-40B4-BE49-F238E27FC236}">
                <a16:creationId xmlns:a16="http://schemas.microsoft.com/office/drawing/2014/main" id="{377F26EA-079A-0B30-5049-823AB7C0EDD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2" name="Footer Placeholder 1">
            <a:extLst>
              <a:ext uri="{FF2B5EF4-FFF2-40B4-BE49-F238E27FC236}">
                <a16:creationId xmlns:a16="http://schemas.microsoft.com/office/drawing/2014/main" id="{A33CC191-9252-E08A-DFE7-E83A35433F0E}"/>
              </a:ext>
            </a:extLst>
          </p:cNvPr>
          <p:cNvSpPr>
            <a:spLocks noGrp="1"/>
          </p:cNvSpPr>
          <p:nvPr>
            <p:ph type="ftr" sz="quarter" idx="11"/>
          </p:nvPr>
        </p:nvSpPr>
        <p:spPr>
          <a:xfrm>
            <a:off x="4038600" y="6356350"/>
            <a:ext cx="4114800" cy="365125"/>
          </a:xfrm>
        </p:spPr>
        <p:txBody>
          <a:bodyPr>
            <a:normAutofit lnSpcReduction="10000"/>
          </a:bodyPr>
          <a:lstStyle/>
          <a:p>
            <a:pPr>
              <a:defRPr/>
            </a:pPr>
            <a:endParaRPr lang="en-GB">
              <a:solidFill>
                <a:srgbClr val="FFFFFF"/>
              </a:solidFill>
            </a:endParaRPr>
          </a:p>
        </p:txBody>
      </p:sp>
    </p:spTree>
    <p:extLst>
      <p:ext uri="{BB962C8B-B14F-4D97-AF65-F5344CB8AC3E}">
        <p14:creationId xmlns:p14="http://schemas.microsoft.com/office/powerpoint/2010/main" val="2519795547"/>
      </p:ext>
    </p:extLst>
  </p:cSld>
  <p:clrMapOvr>
    <a:masterClrMapping/>
  </p:clrMapOvr>
  <p:transition>
    <p:dissolv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text, sign&#10;&#10;Description automatically generated">
            <a:extLst>
              <a:ext uri="{FF2B5EF4-FFF2-40B4-BE49-F238E27FC236}">
                <a16:creationId xmlns:a16="http://schemas.microsoft.com/office/drawing/2014/main" id="{98B4EEB1-0B20-6446-A3E6-208D54A0CBAF}"/>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20" y="-17129"/>
            <a:ext cx="12191980" cy="6856718"/>
          </a:xfrm>
          <a:prstGeom prst="rect">
            <a:avLst/>
          </a:prstGeom>
        </p:spPr>
      </p:pic>
    </p:spTree>
    <p:extLst>
      <p:ext uri="{BB962C8B-B14F-4D97-AF65-F5344CB8AC3E}">
        <p14:creationId xmlns:p14="http://schemas.microsoft.com/office/powerpoint/2010/main" val="24312315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5D16A-71C1-E216-F92D-A0C1551C1FE9}"/>
            </a:ext>
          </a:extLst>
        </p:cNvPr>
        <p:cNvGrpSpPr/>
        <p:nvPr/>
      </p:nvGrpSpPr>
      <p:grpSpPr>
        <a:xfrm>
          <a:off x="0" y="0"/>
          <a:ext cx="0" cy="0"/>
          <a:chOff x="0" y="0"/>
          <a:chExt cx="0" cy="0"/>
        </a:xfrm>
      </p:grpSpPr>
      <p:pic>
        <p:nvPicPr>
          <p:cNvPr id="3" name="Picture 2" descr="A hand placing blocks on a stack of wooden blocks&#10;&#10;Description automatically generated">
            <a:extLst>
              <a:ext uri="{FF2B5EF4-FFF2-40B4-BE49-F238E27FC236}">
                <a16:creationId xmlns:a16="http://schemas.microsoft.com/office/drawing/2014/main" id="{889CB491-79AE-E11A-2307-0018A5F13793}"/>
              </a:ext>
            </a:extLst>
          </p:cNvPr>
          <p:cNvPicPr>
            <a:picLocks noChangeAspect="1"/>
          </p:cNvPicPr>
          <p:nvPr/>
        </p:nvPicPr>
        <p:blipFill rotWithShape="1">
          <a:blip r:embed="rId2" cstate="email">
            <a:alphaModFix amt="35000"/>
            <a:extLst>
              <a:ext uri="{28A0092B-C50C-407E-A947-70E740481C1C}">
                <a14:useLocalDpi xmlns:a14="http://schemas.microsoft.com/office/drawing/2010/main"/>
              </a:ext>
            </a:extLst>
          </a:blip>
          <a:srcRect/>
          <a:stretch/>
        </p:blipFill>
        <p:spPr>
          <a:xfrm>
            <a:off x="20" y="1279"/>
            <a:ext cx="12191980" cy="6856718"/>
          </a:xfrm>
          <a:prstGeom prst="rect">
            <a:avLst/>
          </a:prstGeom>
        </p:spPr>
      </p:pic>
      <p:sp>
        <p:nvSpPr>
          <p:cNvPr id="2" name="Rectangle 1">
            <a:extLst>
              <a:ext uri="{FF2B5EF4-FFF2-40B4-BE49-F238E27FC236}">
                <a16:creationId xmlns:a16="http://schemas.microsoft.com/office/drawing/2014/main" id="{EF3EBB17-EA3B-560F-A517-D526B68C2C8D}"/>
              </a:ext>
            </a:extLst>
          </p:cNvPr>
          <p:cNvSpPr/>
          <p:nvPr/>
        </p:nvSpPr>
        <p:spPr>
          <a:xfrm>
            <a:off x="1035468" y="3802689"/>
            <a:ext cx="10335986" cy="2554545"/>
          </a:xfrm>
          <a:prstGeom prst="rect">
            <a:avLst/>
          </a:prstGeom>
        </p:spPr>
        <p:txBody>
          <a:bodyPr wrap="square">
            <a:spAutoFit/>
          </a:bodyPr>
          <a:lstStyle/>
          <a:p>
            <a:pPr algn="ctr">
              <a:tabLst>
                <a:tab pos="2971800" algn="l"/>
              </a:tabLst>
            </a:pPr>
            <a:r>
              <a:rPr lang="en-US" sz="4000" b="1">
                <a:solidFill>
                  <a:schemeClr val="bg1"/>
                </a:solidFill>
                <a:latin typeface="Bliss Pro Heavy" panose="02010006030000020004" pitchFamily="2" charset="0"/>
              </a:rPr>
              <a:t>Mattering is the </a:t>
            </a:r>
            <a:r>
              <a:rPr lang="en-US" sz="4000" b="1" u="sng">
                <a:solidFill>
                  <a:schemeClr val="bg1"/>
                </a:solidFill>
                <a:latin typeface="Bliss Pro Heavy" panose="02010006030000020004" pitchFamily="2" charset="0"/>
              </a:rPr>
              <a:t>belief</a:t>
            </a:r>
            <a:r>
              <a:rPr lang="en-US" sz="4000" b="1">
                <a:solidFill>
                  <a:schemeClr val="bg1"/>
                </a:solidFill>
                <a:latin typeface="Bliss Pro Heavy" panose="02010006030000020004" pitchFamily="2" charset="0"/>
              </a:rPr>
              <a:t> that we’re a significant part of the world around us, it’s the belief that we’re noticed, important, and needed — right now.</a:t>
            </a:r>
          </a:p>
        </p:txBody>
      </p:sp>
    </p:spTree>
    <p:extLst>
      <p:ext uri="{BB962C8B-B14F-4D97-AF65-F5344CB8AC3E}">
        <p14:creationId xmlns:p14="http://schemas.microsoft.com/office/powerpoint/2010/main" val="2870566139"/>
      </p:ext>
    </p:extLst>
  </p:cSld>
  <p:clrMapOvr>
    <a:masterClrMapping/>
  </p:clrMapOvr>
  <p:transition>
    <p:dissolv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BD6DC-2A91-FDA9-B527-D0981802ABD4}"/>
            </a:ext>
          </a:extLst>
        </p:cNvPr>
        <p:cNvGrpSpPr/>
        <p:nvPr/>
      </p:nvGrpSpPr>
      <p:grpSpPr>
        <a:xfrm>
          <a:off x="0" y="0"/>
          <a:ext cx="0" cy="0"/>
          <a:chOff x="0" y="0"/>
          <a:chExt cx="0" cy="0"/>
        </a:xfrm>
      </p:grpSpPr>
      <p:pic>
        <p:nvPicPr>
          <p:cNvPr id="3" name="Picture 2" descr="A hand placing blocks on a stack of wooden blocks&#10;&#10;Description automatically generated">
            <a:extLst>
              <a:ext uri="{FF2B5EF4-FFF2-40B4-BE49-F238E27FC236}">
                <a16:creationId xmlns:a16="http://schemas.microsoft.com/office/drawing/2014/main" id="{4387DA81-F72D-6E1F-C791-FD65EF1EDAFF}"/>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a:stretch/>
        </p:blipFill>
        <p:spPr>
          <a:xfrm>
            <a:off x="20" y="1279"/>
            <a:ext cx="12191980" cy="6856718"/>
          </a:xfrm>
          <a:prstGeom prst="rect">
            <a:avLst/>
          </a:prstGeom>
        </p:spPr>
      </p:pic>
      <p:pic>
        <p:nvPicPr>
          <p:cNvPr id="4" name="Picture 3" descr="A close up of a sign&#10;&#10;Description automatically generated">
            <a:extLst>
              <a:ext uri="{FF2B5EF4-FFF2-40B4-BE49-F238E27FC236}">
                <a16:creationId xmlns:a16="http://schemas.microsoft.com/office/drawing/2014/main" id="{A0D45473-748A-1FCA-CC6B-D522806E2EB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81712" y="784999"/>
            <a:ext cx="9428576" cy="5303574"/>
          </a:xfrm>
          <a:prstGeom prst="rect">
            <a:avLst/>
          </a:prstGeom>
          <a:solidFill>
            <a:srgbClr val="002060"/>
          </a:solidFill>
          <a:ln>
            <a:solidFill>
              <a:srgbClr val="002060"/>
            </a:solidFill>
          </a:ln>
        </p:spPr>
      </p:pic>
      <p:sp>
        <p:nvSpPr>
          <p:cNvPr id="2" name="Rectangle 1">
            <a:extLst>
              <a:ext uri="{FF2B5EF4-FFF2-40B4-BE49-F238E27FC236}">
                <a16:creationId xmlns:a16="http://schemas.microsoft.com/office/drawing/2014/main" id="{BBFE377E-D14F-A228-1DB5-8FF5FE4196E9}"/>
              </a:ext>
            </a:extLst>
          </p:cNvPr>
          <p:cNvSpPr/>
          <p:nvPr/>
        </p:nvSpPr>
        <p:spPr>
          <a:xfrm>
            <a:off x="8003263" y="5323438"/>
            <a:ext cx="2725093" cy="289711"/>
          </a:xfrm>
          <a:prstGeom prst="rect">
            <a:avLst/>
          </a:prstGeom>
          <a:solidFill>
            <a:srgbClr val="0F175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97EE52A-91AB-D337-00B1-2EA706177155}"/>
              </a:ext>
            </a:extLst>
          </p:cNvPr>
          <p:cNvSpPr/>
          <p:nvPr/>
        </p:nvSpPr>
        <p:spPr>
          <a:xfrm>
            <a:off x="8003262" y="5250321"/>
            <a:ext cx="2807025" cy="838252"/>
          </a:xfrm>
          <a:prstGeom prst="rect">
            <a:avLst/>
          </a:prstGeom>
          <a:solidFill>
            <a:srgbClr val="183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randon grotes"/>
            </a:endParaRPr>
          </a:p>
        </p:txBody>
      </p:sp>
    </p:spTree>
    <p:extLst>
      <p:ext uri="{BB962C8B-B14F-4D97-AF65-F5344CB8AC3E}">
        <p14:creationId xmlns:p14="http://schemas.microsoft.com/office/powerpoint/2010/main" val="3437829017"/>
      </p:ext>
    </p:extLst>
  </p:cSld>
  <p:clrMapOvr>
    <a:masterClrMapping/>
  </p:clrMapOvr>
  <p:transition>
    <p:dissolv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07F6E2-ED9F-6698-4B89-BD9336A6A191}"/>
            </a:ext>
          </a:extLst>
        </p:cNvPr>
        <p:cNvGrpSpPr/>
        <p:nvPr/>
      </p:nvGrpSpPr>
      <p:grpSpPr>
        <a:xfrm>
          <a:off x="0" y="0"/>
          <a:ext cx="0" cy="0"/>
          <a:chOff x="0" y="0"/>
          <a:chExt cx="0" cy="0"/>
        </a:xfrm>
      </p:grpSpPr>
      <p:pic>
        <p:nvPicPr>
          <p:cNvPr id="2" name="Picture 1" descr="A hand placing blocks on a stack of wooden blocks&#10;&#10;Description automatically generated">
            <a:extLst>
              <a:ext uri="{FF2B5EF4-FFF2-40B4-BE49-F238E27FC236}">
                <a16:creationId xmlns:a16="http://schemas.microsoft.com/office/drawing/2014/main" id="{A0BCE17C-6241-5804-F9EC-678769DBD986}"/>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a:stretch/>
        </p:blipFill>
        <p:spPr>
          <a:xfrm>
            <a:off x="20" y="1279"/>
            <a:ext cx="12191980" cy="6856718"/>
          </a:xfrm>
          <a:prstGeom prst="rect">
            <a:avLst/>
          </a:prstGeom>
        </p:spPr>
      </p:pic>
      <p:sp>
        <p:nvSpPr>
          <p:cNvPr id="14" name="TextBox 13">
            <a:extLst>
              <a:ext uri="{FF2B5EF4-FFF2-40B4-BE49-F238E27FC236}">
                <a16:creationId xmlns:a16="http://schemas.microsoft.com/office/drawing/2014/main" id="{B19C2887-BAE2-4D98-3A65-AECEB415B619}"/>
              </a:ext>
            </a:extLst>
          </p:cNvPr>
          <p:cNvSpPr txBox="1"/>
          <p:nvPr/>
        </p:nvSpPr>
        <p:spPr>
          <a:xfrm>
            <a:off x="6456970" y="6221618"/>
            <a:ext cx="5243966" cy="307777"/>
          </a:xfrm>
          <a:prstGeom prst="rect">
            <a:avLst/>
          </a:prstGeom>
          <a:noFill/>
        </p:spPr>
        <p:txBody>
          <a:bodyPr wrap="square" rtlCol="0">
            <a:spAutoFit/>
          </a:bodyPr>
          <a:lstStyle/>
          <a:p>
            <a:pPr marL="0" marR="0" lvl="0" indent="0" algn="r" defTabSz="609585" eaLnBrk="1" fontAlgn="auto" latinLnBrk="0" hangingPunct="1">
              <a:lnSpc>
                <a:spcPct val="100000"/>
              </a:lnSpc>
              <a:spcBef>
                <a:spcPts val="0"/>
              </a:spcBef>
              <a:spcAft>
                <a:spcPts val="0"/>
              </a:spcAft>
              <a:buClrTx/>
              <a:buSzTx/>
              <a:buFontTx/>
              <a:buNone/>
              <a:tabLst/>
              <a:defRPr/>
            </a:pPr>
            <a:r>
              <a:rPr kumimoji="0" lang="en-US" sz="1400" b="0" i="0" u="sng" strike="noStrike" kern="0" cap="none" spc="0" normalizeH="0" baseline="0" noProof="0">
                <a:ln>
                  <a:noFill/>
                </a:ln>
                <a:solidFill>
                  <a:schemeClr val="bg1"/>
                </a:solidFill>
                <a:effectLst/>
                <a:uLnTx/>
                <a:uFillTx/>
              </a:rPr>
              <a:t>Sources</a:t>
            </a:r>
            <a:r>
              <a:rPr kumimoji="0" lang="en-US" sz="1400" b="0" i="0" u="none" strike="noStrike" kern="0" cap="none" spc="0" normalizeH="0" baseline="0" noProof="0">
                <a:ln>
                  <a:noFill/>
                </a:ln>
                <a:solidFill>
                  <a:schemeClr val="bg1"/>
                </a:solidFill>
                <a:effectLst/>
                <a:uLnTx/>
                <a:uFillTx/>
              </a:rPr>
              <a:t>: </a:t>
            </a:r>
            <a:r>
              <a:rPr kumimoji="0" lang="en-US" sz="1400" b="0" i="0" u="none" strike="noStrike" kern="0" cap="none" spc="0" normalizeH="0" baseline="0" noProof="0" err="1">
                <a:ln>
                  <a:noFill/>
                </a:ln>
                <a:solidFill>
                  <a:schemeClr val="bg1"/>
                </a:solidFill>
                <a:effectLst/>
                <a:uLnTx/>
                <a:uFillTx/>
              </a:rPr>
              <a:t>Flett</a:t>
            </a:r>
            <a:r>
              <a:rPr lang="en-US" sz="1400" kern="0">
                <a:solidFill>
                  <a:schemeClr val="bg1"/>
                </a:solidFill>
              </a:rPr>
              <a:t> et al. (2018)</a:t>
            </a:r>
            <a:endParaRPr kumimoji="0" lang="en-US" sz="1400" b="0" i="0" u="none" strike="noStrike" kern="0" cap="none" spc="0" normalizeH="0" baseline="0" noProof="0">
              <a:ln>
                <a:noFill/>
              </a:ln>
              <a:solidFill>
                <a:schemeClr val="bg1"/>
              </a:solidFill>
              <a:effectLst/>
              <a:uLnTx/>
              <a:uFillTx/>
            </a:endParaRPr>
          </a:p>
        </p:txBody>
      </p:sp>
      <p:sp>
        <p:nvSpPr>
          <p:cNvPr id="19" name="TextBox 18">
            <a:extLst>
              <a:ext uri="{FF2B5EF4-FFF2-40B4-BE49-F238E27FC236}">
                <a16:creationId xmlns:a16="http://schemas.microsoft.com/office/drawing/2014/main" id="{77EAE74C-51BD-80DB-4803-6B77FF0B23DC}"/>
              </a:ext>
            </a:extLst>
          </p:cNvPr>
          <p:cNvSpPr txBox="1"/>
          <p:nvPr/>
        </p:nvSpPr>
        <p:spPr>
          <a:xfrm>
            <a:off x="523982" y="358752"/>
            <a:ext cx="10591444" cy="769441"/>
          </a:xfrm>
          <a:prstGeom prst="rect">
            <a:avLst/>
          </a:prstGeom>
          <a:noFill/>
        </p:spPr>
        <p:txBody>
          <a:bodyPr wrap="square" rtlCol="0">
            <a:spAutoFit/>
          </a:bodyPr>
          <a:lstStyle/>
          <a:p>
            <a:r>
              <a:rPr lang="en-US" sz="4400" b="1">
                <a:solidFill>
                  <a:schemeClr val="bg1"/>
                </a:solidFill>
                <a:latin typeface="Bliss Pro Heavy" panose="02010006030000020004" pitchFamily="2" charset="0"/>
              </a:rPr>
              <a:t>ONE MOMENT OF MATTERING CAN…</a:t>
            </a:r>
          </a:p>
        </p:txBody>
      </p:sp>
      <p:sp>
        <p:nvSpPr>
          <p:cNvPr id="20" name="TextBox 19">
            <a:extLst>
              <a:ext uri="{FF2B5EF4-FFF2-40B4-BE49-F238E27FC236}">
                <a16:creationId xmlns:a16="http://schemas.microsoft.com/office/drawing/2014/main" id="{40AEFE8B-6A18-A4A0-2A62-831C39C8C732}"/>
              </a:ext>
            </a:extLst>
          </p:cNvPr>
          <p:cNvSpPr txBox="1"/>
          <p:nvPr/>
        </p:nvSpPr>
        <p:spPr>
          <a:xfrm>
            <a:off x="523982" y="1714644"/>
            <a:ext cx="12192000" cy="4154984"/>
          </a:xfrm>
          <a:prstGeom prst="rect">
            <a:avLst/>
          </a:prstGeom>
          <a:noFill/>
        </p:spPr>
        <p:txBody>
          <a:bodyPr wrap="square" lIns="91440" tIns="45720" rIns="91440" bIns="45720" rtlCol="0" anchor="t">
            <a:spAutoFit/>
          </a:bodyPr>
          <a:lstStyle/>
          <a:p>
            <a:pPr marL="742950" indent="-742950">
              <a:buFont typeface="+mj-lt"/>
              <a:buAutoNum type="arabicPeriod"/>
            </a:pPr>
            <a:r>
              <a:rPr lang="en-US" sz="4400" b="1">
                <a:solidFill>
                  <a:schemeClr val="bg1"/>
                </a:solidFill>
                <a:latin typeface="Bliss Pro Heavy" panose="02010006030000020004" pitchFamily="2" charset="0"/>
              </a:rPr>
              <a:t>Increase self-worth</a:t>
            </a:r>
          </a:p>
          <a:p>
            <a:pPr marL="742950" indent="-742950">
              <a:buFont typeface="+mj-lt"/>
              <a:buAutoNum type="arabicPeriod"/>
            </a:pPr>
            <a:r>
              <a:rPr lang="en-US" sz="4400" b="1">
                <a:solidFill>
                  <a:schemeClr val="bg1"/>
                </a:solidFill>
                <a:latin typeface="Bliss Pro Heavy" panose="02010006030000020004" pitchFamily="2" charset="0"/>
              </a:rPr>
              <a:t>Increase motivation</a:t>
            </a:r>
          </a:p>
          <a:p>
            <a:pPr marL="742950" indent="-742950">
              <a:buFont typeface="+mj-lt"/>
              <a:buAutoNum type="arabicPeriod"/>
            </a:pPr>
            <a:r>
              <a:rPr lang="en-US" sz="4400" b="1">
                <a:solidFill>
                  <a:schemeClr val="bg1"/>
                </a:solidFill>
                <a:latin typeface="Bliss Pro Heavy"/>
              </a:rPr>
              <a:t>Increase serotonin, oxytocin, &amp; dopamine</a:t>
            </a:r>
          </a:p>
          <a:p>
            <a:pPr marL="742950" indent="-742950">
              <a:buFont typeface="+mj-lt"/>
              <a:buAutoNum type="arabicPeriod"/>
            </a:pPr>
            <a:r>
              <a:rPr lang="en-US" sz="4400" b="1">
                <a:solidFill>
                  <a:schemeClr val="bg1"/>
                </a:solidFill>
                <a:latin typeface="Bliss Pro Heavy" panose="02010006030000020004" pitchFamily="2" charset="0"/>
              </a:rPr>
              <a:t>Lower depression</a:t>
            </a:r>
          </a:p>
          <a:p>
            <a:pPr marL="742950" indent="-742950">
              <a:buFont typeface="+mj-lt"/>
              <a:buAutoNum type="arabicPeriod"/>
            </a:pPr>
            <a:r>
              <a:rPr lang="en-US" sz="4400" b="1">
                <a:solidFill>
                  <a:schemeClr val="bg1"/>
                </a:solidFill>
                <a:latin typeface="Bliss Pro Heavy" panose="02010006030000020004" pitchFamily="2" charset="0"/>
              </a:rPr>
              <a:t>Lower anxiety</a:t>
            </a:r>
          </a:p>
          <a:p>
            <a:pPr marL="742950" indent="-742950">
              <a:buFont typeface="+mj-lt"/>
              <a:buAutoNum type="arabicPeriod"/>
            </a:pPr>
            <a:r>
              <a:rPr lang="en-US" sz="4400" b="1">
                <a:solidFill>
                  <a:schemeClr val="bg1"/>
                </a:solidFill>
                <a:latin typeface="Bliss Pro Heavy" panose="02010006030000020004" pitchFamily="2" charset="0"/>
              </a:rPr>
              <a:t>Lower stress</a:t>
            </a:r>
          </a:p>
        </p:txBody>
      </p:sp>
    </p:spTree>
    <p:extLst>
      <p:ext uri="{BB962C8B-B14F-4D97-AF65-F5344CB8AC3E}">
        <p14:creationId xmlns:p14="http://schemas.microsoft.com/office/powerpoint/2010/main" val="13147172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fade">
                                      <p:cBhvr>
                                        <p:cTn id="12" dur="500"/>
                                        <p:tgtEl>
                                          <p:spTgt spid="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xEl>
                                              <p:pRg st="3" end="3"/>
                                            </p:txEl>
                                          </p:spTgt>
                                        </p:tgtEl>
                                        <p:attrNameLst>
                                          <p:attrName>style.visibility</p:attrName>
                                        </p:attrNameLst>
                                      </p:cBhvr>
                                      <p:to>
                                        <p:strVal val="visible"/>
                                      </p:to>
                                    </p:set>
                                    <p:animEffect transition="in" filter="fade">
                                      <p:cBhvr>
                                        <p:cTn id="17" dur="500"/>
                                        <p:tgtEl>
                                          <p:spTgt spid="2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xEl>
                                              <p:pRg st="2" end="2"/>
                                            </p:txEl>
                                          </p:spTgt>
                                        </p:tgtEl>
                                        <p:attrNameLst>
                                          <p:attrName>style.visibility</p:attrName>
                                        </p:attrNameLst>
                                      </p:cBhvr>
                                      <p:to>
                                        <p:strVal val="visible"/>
                                      </p:to>
                                    </p:set>
                                    <p:animEffect transition="in" filter="fade">
                                      <p:cBhvr>
                                        <p:cTn id="22" dur="500"/>
                                        <p:tgtEl>
                                          <p:spTgt spid="2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xEl>
                                              <p:pRg st="4" end="4"/>
                                            </p:txEl>
                                          </p:spTgt>
                                        </p:tgtEl>
                                        <p:attrNameLst>
                                          <p:attrName>style.visibility</p:attrName>
                                        </p:attrNameLst>
                                      </p:cBhvr>
                                      <p:to>
                                        <p:strVal val="visible"/>
                                      </p:to>
                                    </p:set>
                                    <p:animEffect transition="in" filter="fade">
                                      <p:cBhvr>
                                        <p:cTn id="27" dur="500"/>
                                        <p:tgtEl>
                                          <p:spTgt spid="2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xEl>
                                              <p:pRg st="5" end="5"/>
                                            </p:txEl>
                                          </p:spTgt>
                                        </p:tgtEl>
                                        <p:attrNameLst>
                                          <p:attrName>style.visibility</p:attrName>
                                        </p:attrNameLst>
                                      </p:cBhvr>
                                      <p:to>
                                        <p:strVal val="visible"/>
                                      </p:to>
                                    </p:set>
                                    <p:animEffect transition="in" filter="fade">
                                      <p:cBhvr>
                                        <p:cTn id="32" dur="500"/>
                                        <p:tgtEl>
                                          <p:spTgt spid="2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C4C703-AEBE-E86C-E590-E35DCA74C615}"/>
            </a:ext>
          </a:extLst>
        </p:cNvPr>
        <p:cNvGrpSpPr/>
        <p:nvPr/>
      </p:nvGrpSpPr>
      <p:grpSpPr>
        <a:xfrm>
          <a:off x="0" y="0"/>
          <a:ext cx="0" cy="0"/>
          <a:chOff x="0" y="0"/>
          <a:chExt cx="0" cy="0"/>
        </a:xfrm>
      </p:grpSpPr>
      <p:pic>
        <p:nvPicPr>
          <p:cNvPr id="2" name="Picture 1" descr="A hand placing blocks on a stack of wooden blocks&#10;&#10;Description automatically generated">
            <a:extLst>
              <a:ext uri="{FF2B5EF4-FFF2-40B4-BE49-F238E27FC236}">
                <a16:creationId xmlns:a16="http://schemas.microsoft.com/office/drawing/2014/main" id="{100D3507-5C12-3D2B-95DD-7DE05C6CFAAE}"/>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a:stretch/>
        </p:blipFill>
        <p:spPr>
          <a:xfrm>
            <a:off x="20" y="1279"/>
            <a:ext cx="12191980" cy="6856718"/>
          </a:xfrm>
          <a:prstGeom prst="rect">
            <a:avLst/>
          </a:prstGeom>
        </p:spPr>
      </p:pic>
      <p:pic>
        <p:nvPicPr>
          <p:cNvPr id="4" name="Picture 3" descr="A close up of a sign&#10;&#10;Description automatically generated">
            <a:extLst>
              <a:ext uri="{FF2B5EF4-FFF2-40B4-BE49-F238E27FC236}">
                <a16:creationId xmlns:a16="http://schemas.microsoft.com/office/drawing/2014/main" id="{4153E6E5-FBDF-6DF7-32FD-15C891D730F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81713" y="871983"/>
            <a:ext cx="9428576" cy="5303574"/>
          </a:xfrm>
          <a:prstGeom prst="rect">
            <a:avLst/>
          </a:prstGeom>
        </p:spPr>
      </p:pic>
      <p:sp>
        <p:nvSpPr>
          <p:cNvPr id="6" name="Rectangle 5">
            <a:extLst>
              <a:ext uri="{FF2B5EF4-FFF2-40B4-BE49-F238E27FC236}">
                <a16:creationId xmlns:a16="http://schemas.microsoft.com/office/drawing/2014/main" id="{F683796F-5DDA-A1DF-5766-2B4367F20EC7}"/>
              </a:ext>
            </a:extLst>
          </p:cNvPr>
          <p:cNvSpPr/>
          <p:nvPr/>
        </p:nvSpPr>
        <p:spPr>
          <a:xfrm>
            <a:off x="7934877" y="5652979"/>
            <a:ext cx="2807025" cy="385809"/>
          </a:xfrm>
          <a:prstGeom prst="rect">
            <a:avLst/>
          </a:prstGeom>
          <a:solidFill>
            <a:srgbClr val="183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randon grotes"/>
            </a:endParaRPr>
          </a:p>
        </p:txBody>
      </p:sp>
    </p:spTree>
    <p:extLst>
      <p:ext uri="{BB962C8B-B14F-4D97-AF65-F5344CB8AC3E}">
        <p14:creationId xmlns:p14="http://schemas.microsoft.com/office/powerpoint/2010/main" val="4226248767"/>
      </p:ext>
    </p:extLst>
  </p:cSld>
  <p:clrMapOvr>
    <a:masterClrMapping/>
  </p:clrMapOvr>
  <p:transition>
    <p:dissolv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CE1B9-6CAA-FCC9-701B-E213C98B8EEB}"/>
            </a:ext>
          </a:extLst>
        </p:cNvPr>
        <p:cNvGrpSpPr/>
        <p:nvPr/>
      </p:nvGrpSpPr>
      <p:grpSpPr>
        <a:xfrm>
          <a:off x="0" y="0"/>
          <a:ext cx="0" cy="0"/>
          <a:chOff x="0" y="0"/>
          <a:chExt cx="0" cy="0"/>
        </a:xfrm>
      </p:grpSpPr>
      <p:pic>
        <p:nvPicPr>
          <p:cNvPr id="2" name="Picture 1" descr="A hand placing blocks on a stack of wooden blocks&#10;&#10;Description automatically generated">
            <a:extLst>
              <a:ext uri="{FF2B5EF4-FFF2-40B4-BE49-F238E27FC236}">
                <a16:creationId xmlns:a16="http://schemas.microsoft.com/office/drawing/2014/main" id="{541E4EA5-AFEF-DF49-C003-F4E951B8B24F}"/>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a:stretch/>
        </p:blipFill>
        <p:spPr>
          <a:xfrm>
            <a:off x="20" y="1279"/>
            <a:ext cx="12191980" cy="6856718"/>
          </a:xfrm>
          <a:prstGeom prst="rect">
            <a:avLst/>
          </a:prstGeom>
        </p:spPr>
      </p:pic>
      <p:sp>
        <p:nvSpPr>
          <p:cNvPr id="5" name="TextBox 4">
            <a:extLst>
              <a:ext uri="{FF2B5EF4-FFF2-40B4-BE49-F238E27FC236}">
                <a16:creationId xmlns:a16="http://schemas.microsoft.com/office/drawing/2014/main" id="{F8920447-D1A5-00EE-AF74-0FDC58A20C81}"/>
              </a:ext>
            </a:extLst>
          </p:cNvPr>
          <p:cNvSpPr txBox="1"/>
          <p:nvPr/>
        </p:nvSpPr>
        <p:spPr>
          <a:xfrm>
            <a:off x="4151784" y="1419282"/>
            <a:ext cx="11133325" cy="4524315"/>
          </a:xfrm>
          <a:prstGeom prst="rect">
            <a:avLst/>
          </a:prstGeom>
          <a:noFill/>
        </p:spPr>
        <p:txBody>
          <a:bodyPr wrap="square" rtlCol="0">
            <a:spAutoFit/>
          </a:bodyPr>
          <a:lstStyle/>
          <a:p>
            <a:pPr marL="742950" indent="-742950">
              <a:buFont typeface="+mj-lt"/>
              <a:buAutoNum type="arabicPeriod"/>
            </a:pPr>
            <a:r>
              <a:rPr lang="en-US" sz="3200">
                <a:solidFill>
                  <a:schemeClr val="bg1"/>
                </a:solidFill>
                <a:latin typeface="Gotham HTF Medium" pitchFamily="2" charset="77"/>
              </a:rPr>
              <a:t>Make eye contact/show attention/smile</a:t>
            </a:r>
          </a:p>
          <a:p>
            <a:pPr marL="742950" indent="-742950">
              <a:buFont typeface="+mj-lt"/>
              <a:buAutoNum type="arabicPeriod"/>
            </a:pPr>
            <a:endParaRPr lang="en-US" sz="3200">
              <a:solidFill>
                <a:schemeClr val="bg1"/>
              </a:solidFill>
              <a:latin typeface="Gotham HTF Medium" pitchFamily="2" charset="77"/>
            </a:endParaRPr>
          </a:p>
          <a:p>
            <a:pPr marL="742950" indent="-742950">
              <a:buFont typeface="+mj-lt"/>
              <a:buAutoNum type="arabicPeriod"/>
            </a:pPr>
            <a:r>
              <a:rPr lang="en-US" sz="3200">
                <a:solidFill>
                  <a:schemeClr val="bg1"/>
                </a:solidFill>
                <a:latin typeface="Gotham HTF Medium" pitchFamily="2" charset="77"/>
              </a:rPr>
              <a:t>Ask about &amp; remember personal details</a:t>
            </a:r>
          </a:p>
          <a:p>
            <a:pPr marL="742950" indent="-742950">
              <a:buFont typeface="+mj-lt"/>
              <a:buAutoNum type="arabicPeriod"/>
            </a:pPr>
            <a:endParaRPr lang="en-US" sz="3200">
              <a:solidFill>
                <a:schemeClr val="bg1"/>
              </a:solidFill>
              <a:latin typeface="Gotham HTF Medium" pitchFamily="2" charset="77"/>
            </a:endParaRPr>
          </a:p>
          <a:p>
            <a:pPr marL="742950" indent="-742950">
              <a:buFont typeface="+mj-lt"/>
              <a:buAutoNum type="arabicPeriod"/>
            </a:pPr>
            <a:r>
              <a:rPr lang="en-US" sz="3200">
                <a:solidFill>
                  <a:schemeClr val="bg1"/>
                </a:solidFill>
                <a:latin typeface="Gotham HTF Medium" pitchFamily="2" charset="77"/>
              </a:rPr>
              <a:t>Check-in regularly</a:t>
            </a:r>
          </a:p>
          <a:p>
            <a:pPr marL="742950" indent="-742950">
              <a:buFont typeface="+mj-lt"/>
              <a:buAutoNum type="arabicPeriod"/>
            </a:pPr>
            <a:endParaRPr lang="en-US" sz="3200">
              <a:solidFill>
                <a:schemeClr val="bg1"/>
              </a:solidFill>
              <a:latin typeface="Gotham HTF Medium" pitchFamily="2" charset="77"/>
            </a:endParaRPr>
          </a:p>
          <a:p>
            <a:pPr marL="742950" indent="-742950">
              <a:buFont typeface="+mj-lt"/>
              <a:buAutoNum type="arabicPeriod"/>
            </a:pPr>
            <a:r>
              <a:rPr lang="en-US" sz="3200">
                <a:solidFill>
                  <a:schemeClr val="bg1"/>
                </a:solidFill>
                <a:latin typeface="Gotham HTF Medium" pitchFamily="2" charset="77"/>
              </a:rPr>
              <a:t>Invite people’s opinion</a:t>
            </a:r>
          </a:p>
          <a:p>
            <a:pPr marL="742950" indent="-742950">
              <a:buFont typeface="+mj-lt"/>
              <a:buAutoNum type="arabicPeriod"/>
            </a:pPr>
            <a:endParaRPr lang="en-US" sz="3200">
              <a:solidFill>
                <a:schemeClr val="bg1"/>
              </a:solidFill>
              <a:latin typeface="Gotham HTF Medium" pitchFamily="2" charset="77"/>
            </a:endParaRPr>
          </a:p>
          <a:p>
            <a:pPr marL="742950" indent="-742950">
              <a:buFont typeface="+mj-lt"/>
              <a:buAutoNum type="arabicPeriod"/>
            </a:pPr>
            <a:r>
              <a:rPr lang="en-US" sz="3200">
                <a:solidFill>
                  <a:schemeClr val="bg1"/>
                </a:solidFill>
                <a:latin typeface="Gotham HTF Medium" pitchFamily="2" charset="77"/>
              </a:rPr>
              <a:t>Notice the small things.</a:t>
            </a:r>
          </a:p>
        </p:txBody>
      </p:sp>
      <p:sp>
        <p:nvSpPr>
          <p:cNvPr id="6" name="TextBox 5">
            <a:extLst>
              <a:ext uri="{FF2B5EF4-FFF2-40B4-BE49-F238E27FC236}">
                <a16:creationId xmlns:a16="http://schemas.microsoft.com/office/drawing/2014/main" id="{2AE41372-5CE2-D279-C7ED-9EEE00E228F5}"/>
              </a:ext>
            </a:extLst>
          </p:cNvPr>
          <p:cNvSpPr txBox="1"/>
          <p:nvPr/>
        </p:nvSpPr>
        <p:spPr>
          <a:xfrm>
            <a:off x="523982" y="301905"/>
            <a:ext cx="10591444" cy="769441"/>
          </a:xfrm>
          <a:prstGeom prst="rect">
            <a:avLst/>
          </a:prstGeom>
          <a:noFill/>
        </p:spPr>
        <p:txBody>
          <a:bodyPr wrap="square" rtlCol="0">
            <a:spAutoFit/>
          </a:bodyPr>
          <a:lstStyle/>
          <a:p>
            <a:r>
              <a:rPr lang="en-US" sz="4400" b="1">
                <a:solidFill>
                  <a:schemeClr val="bg1"/>
                </a:solidFill>
                <a:latin typeface="Gotham HTF Medium" pitchFamily="2" charset="77"/>
              </a:rPr>
              <a:t>NOTICED</a:t>
            </a:r>
          </a:p>
        </p:txBody>
      </p:sp>
      <p:pic>
        <p:nvPicPr>
          <p:cNvPr id="7" name="Picture 6" descr="A close up of a sign&#10;&#10;Description automatically generated">
            <a:extLst>
              <a:ext uri="{FF2B5EF4-FFF2-40B4-BE49-F238E27FC236}">
                <a16:creationId xmlns:a16="http://schemas.microsoft.com/office/drawing/2014/main" id="{11B4D507-FFA2-5BDC-1E1D-523535EB157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35494" y="1196752"/>
            <a:ext cx="3046476" cy="4449154"/>
          </a:xfrm>
          <a:prstGeom prst="rect">
            <a:avLst/>
          </a:prstGeom>
        </p:spPr>
      </p:pic>
    </p:spTree>
    <p:extLst>
      <p:ext uri="{BB962C8B-B14F-4D97-AF65-F5344CB8AC3E}">
        <p14:creationId xmlns:p14="http://schemas.microsoft.com/office/powerpoint/2010/main" val="387206135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fade">
                                      <p:cBhvr>
                                        <p:cTn id="27"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DB29F7-B3FE-3ADB-69E0-688D1D95961F}"/>
            </a:ext>
          </a:extLst>
        </p:cNvPr>
        <p:cNvGrpSpPr/>
        <p:nvPr/>
      </p:nvGrpSpPr>
      <p:grpSpPr>
        <a:xfrm>
          <a:off x="0" y="0"/>
          <a:ext cx="0" cy="0"/>
          <a:chOff x="0" y="0"/>
          <a:chExt cx="0" cy="0"/>
        </a:xfrm>
      </p:grpSpPr>
      <p:pic>
        <p:nvPicPr>
          <p:cNvPr id="2" name="Picture 1" descr="A hand placing blocks on a stack of wooden blocks&#10;&#10;Description automatically generated">
            <a:extLst>
              <a:ext uri="{FF2B5EF4-FFF2-40B4-BE49-F238E27FC236}">
                <a16:creationId xmlns:a16="http://schemas.microsoft.com/office/drawing/2014/main" id="{421FD831-1D3A-73CC-C46F-2558A15D8935}"/>
              </a:ext>
            </a:extLst>
          </p:cNvPr>
          <p:cNvPicPr>
            <a:picLocks noChangeAspect="1"/>
          </p:cNvPicPr>
          <p:nvPr/>
        </p:nvPicPr>
        <p:blipFill rotWithShape="1">
          <a:blip r:embed="rId2" cstate="email">
            <a:alphaModFix amt="20000"/>
            <a:extLst>
              <a:ext uri="{28A0092B-C50C-407E-A947-70E740481C1C}">
                <a14:useLocalDpi xmlns:a14="http://schemas.microsoft.com/office/drawing/2010/main"/>
              </a:ext>
            </a:extLst>
          </a:blip>
          <a:srcRect/>
          <a:stretch/>
        </p:blipFill>
        <p:spPr>
          <a:xfrm>
            <a:off x="20" y="-7432"/>
            <a:ext cx="12191980" cy="6856718"/>
          </a:xfrm>
          <a:prstGeom prst="rect">
            <a:avLst/>
          </a:prstGeom>
        </p:spPr>
      </p:pic>
      <p:pic>
        <p:nvPicPr>
          <p:cNvPr id="6" name="Picture 5" descr="A close up of a sign&#10;&#10;Description automatically generated">
            <a:extLst>
              <a:ext uri="{FF2B5EF4-FFF2-40B4-BE49-F238E27FC236}">
                <a16:creationId xmlns:a16="http://schemas.microsoft.com/office/drawing/2014/main" id="{A7E53891-A8EA-E814-ADAA-9BE58E3D75A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39816" y="991128"/>
            <a:ext cx="3243943" cy="4963886"/>
          </a:xfrm>
          <a:prstGeom prst="rect">
            <a:avLst/>
          </a:prstGeom>
        </p:spPr>
      </p:pic>
    </p:spTree>
    <p:extLst>
      <p:ext uri="{BB962C8B-B14F-4D97-AF65-F5344CB8AC3E}">
        <p14:creationId xmlns:p14="http://schemas.microsoft.com/office/powerpoint/2010/main" val="1859379173"/>
      </p:ext>
    </p:extLst>
  </p:cSld>
  <p:clrMapOvr>
    <a:masterClrMapping/>
  </p:clrMapOvr>
  <p:transition>
    <p:dissolv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764D01-FCF0-BEF6-6322-6D51A45E88BA}"/>
            </a:ext>
          </a:extLst>
        </p:cNvPr>
        <p:cNvGrpSpPr/>
        <p:nvPr/>
      </p:nvGrpSpPr>
      <p:grpSpPr>
        <a:xfrm>
          <a:off x="0" y="0"/>
          <a:ext cx="0" cy="0"/>
          <a:chOff x="0" y="0"/>
          <a:chExt cx="0" cy="0"/>
        </a:xfrm>
      </p:grpSpPr>
      <p:pic>
        <p:nvPicPr>
          <p:cNvPr id="2" name="Picture 1" descr="A hand placing blocks on a stack of wooden blocks&#10;&#10;Description automatically generated">
            <a:extLst>
              <a:ext uri="{FF2B5EF4-FFF2-40B4-BE49-F238E27FC236}">
                <a16:creationId xmlns:a16="http://schemas.microsoft.com/office/drawing/2014/main" id="{92C88033-3166-C3AD-CC93-B15E62F5587D}"/>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a:stretch/>
        </p:blipFill>
        <p:spPr>
          <a:xfrm>
            <a:off x="20" y="1279"/>
            <a:ext cx="12191980" cy="6856718"/>
          </a:xfrm>
          <a:prstGeom prst="rect">
            <a:avLst/>
          </a:prstGeom>
        </p:spPr>
      </p:pic>
      <p:sp>
        <p:nvSpPr>
          <p:cNvPr id="5" name="TextBox 4">
            <a:extLst>
              <a:ext uri="{FF2B5EF4-FFF2-40B4-BE49-F238E27FC236}">
                <a16:creationId xmlns:a16="http://schemas.microsoft.com/office/drawing/2014/main" id="{BAE02569-16AB-35BE-01EB-45F800E79E20}"/>
              </a:ext>
            </a:extLst>
          </p:cNvPr>
          <p:cNvSpPr txBox="1"/>
          <p:nvPr/>
        </p:nvSpPr>
        <p:spPr>
          <a:xfrm>
            <a:off x="4295800" y="1305587"/>
            <a:ext cx="11133325" cy="5078313"/>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3200" b="0" i="0" u="none" strike="noStrike" kern="1200" cap="none" spc="0" normalizeH="0" baseline="0" noProof="0">
                <a:ln>
                  <a:noFill/>
                </a:ln>
                <a:solidFill>
                  <a:schemeClr val="bg1"/>
                </a:solidFill>
                <a:effectLst/>
                <a:uLnTx/>
                <a:uFillTx/>
                <a:latin typeface="Gotham HTF Medium" pitchFamily="2" charset="77"/>
                <a:ea typeface="+mn-ea"/>
                <a:cs typeface="+mn-cs"/>
              </a:rPr>
              <a:t>Give purposeful affirmation</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3200" b="0" i="0" u="none" strike="noStrike" kern="1200" cap="none" spc="0" normalizeH="0" baseline="0" noProof="0">
              <a:ln>
                <a:noFill/>
              </a:ln>
              <a:solidFill>
                <a:schemeClr val="bg1"/>
              </a:solidFill>
              <a:effectLst/>
              <a:uLnTx/>
              <a:uFillTx/>
              <a:latin typeface="Gotham HTF Medium" pitchFamily="2" charset="77"/>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lang="en-US" sz="3200" noProof="0">
                <a:solidFill>
                  <a:schemeClr val="bg1"/>
                </a:solidFill>
                <a:latin typeface="Gotham HTF Medium" pitchFamily="2" charset="77"/>
              </a:rPr>
              <a:t>Point out people’s unique gifts</a:t>
            </a:r>
            <a:endParaRPr kumimoji="0" lang="en-US" sz="3200" b="0" i="0" u="none" strike="noStrike" kern="1200" cap="none" spc="0" normalizeH="0" baseline="0" noProof="0">
              <a:ln>
                <a:noFill/>
              </a:ln>
              <a:solidFill>
                <a:schemeClr val="bg1"/>
              </a:solidFill>
              <a:effectLst/>
              <a:uLnTx/>
              <a:uFillTx/>
              <a:latin typeface="Gotham HTF Medium" pitchFamily="2" charset="77"/>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3200" b="0" i="0" u="none" strike="noStrike" kern="1200" cap="none" spc="0" normalizeH="0" baseline="0" noProof="0">
              <a:ln>
                <a:noFill/>
              </a:ln>
              <a:solidFill>
                <a:schemeClr val="bg1"/>
              </a:solidFill>
              <a:effectLst/>
              <a:uLnTx/>
              <a:uFillTx/>
              <a:latin typeface="Gotham HTF Medium" pitchFamily="2" charset="77"/>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3200" b="0" i="0" u="none" strike="noStrike" kern="1200" cap="none" spc="0" normalizeH="0" baseline="0" noProof="0">
                <a:ln>
                  <a:noFill/>
                </a:ln>
                <a:solidFill>
                  <a:schemeClr val="bg1"/>
                </a:solidFill>
                <a:effectLst/>
                <a:uLnTx/>
                <a:uFillTx/>
                <a:latin typeface="Gotham HTF Medium" pitchFamily="2" charset="77"/>
                <a:ea typeface="+mn-ea"/>
                <a:cs typeface="+mn-cs"/>
              </a:rPr>
              <a:t>Express</a:t>
            </a:r>
            <a:r>
              <a:rPr kumimoji="0" lang="en-US" sz="3200" b="0" i="0" u="none" strike="noStrike" kern="1200" cap="none" spc="0" normalizeH="0" noProof="0">
                <a:ln>
                  <a:noFill/>
                </a:ln>
                <a:solidFill>
                  <a:schemeClr val="bg1"/>
                </a:solidFill>
                <a:effectLst/>
                <a:uLnTx/>
                <a:uFillTx/>
                <a:latin typeface="Gotham HTF Medium" pitchFamily="2" charset="77"/>
                <a:ea typeface="+mn-ea"/>
                <a:cs typeface="+mn-cs"/>
              </a:rPr>
              <a:t> regular</a:t>
            </a:r>
            <a:r>
              <a:rPr kumimoji="0" lang="en-US" sz="3200" b="0" i="0" u="none" strike="noStrike" kern="1200" cap="none" spc="0" normalizeH="0" baseline="0" noProof="0">
                <a:ln>
                  <a:noFill/>
                </a:ln>
                <a:solidFill>
                  <a:schemeClr val="bg1"/>
                </a:solidFill>
                <a:effectLst/>
                <a:uLnTx/>
                <a:uFillTx/>
                <a:latin typeface="Gotham HTF Medium" pitchFamily="2" charset="77"/>
                <a:ea typeface="+mn-ea"/>
                <a:cs typeface="+mn-cs"/>
              </a:rPr>
              <a:t> gratitude</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3200" b="0" i="0" u="none" strike="noStrike" kern="1200" cap="none" spc="0" normalizeH="0" baseline="0" noProof="0">
              <a:ln>
                <a:noFill/>
              </a:ln>
              <a:solidFill>
                <a:schemeClr val="bg1"/>
              </a:solidFill>
              <a:effectLst/>
              <a:uLnTx/>
              <a:uFillTx/>
              <a:latin typeface="Gotham HTF Medium" pitchFamily="2" charset="77"/>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lang="en-US" sz="3200">
                <a:solidFill>
                  <a:schemeClr val="bg1"/>
                </a:solidFill>
                <a:latin typeface="Gotham HTF Medium" pitchFamily="2" charset="77"/>
              </a:rPr>
              <a:t>Notice the little things people do</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lang="en-US" sz="3200">
              <a:solidFill>
                <a:schemeClr val="bg1"/>
              </a:solidFill>
              <a:latin typeface="Gotham HTF Medium" pitchFamily="2" charset="77"/>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lang="en-US" sz="3200">
                <a:solidFill>
                  <a:schemeClr val="bg1"/>
                </a:solidFill>
                <a:latin typeface="Gotham HTF Medium" pitchFamily="2" charset="77"/>
              </a:rPr>
              <a:t>Create a climate of psychological safety.</a:t>
            </a:r>
          </a:p>
          <a:p>
            <a:pPr marR="0" lvl="0" algn="l" defTabSz="914400" rtl="0" eaLnBrk="1" fontAlgn="auto" latinLnBrk="0" hangingPunct="1">
              <a:lnSpc>
                <a:spcPct val="100000"/>
              </a:lnSpc>
              <a:spcBef>
                <a:spcPts val="0"/>
              </a:spcBef>
              <a:spcAft>
                <a:spcPts val="0"/>
              </a:spcAft>
              <a:buClrTx/>
              <a:buSzTx/>
              <a:tabLst/>
              <a:defRPr/>
            </a:pPr>
            <a:endParaRPr kumimoji="0" lang="en-US" sz="3600" b="0" i="0" u="none" strike="noStrike" kern="1200" cap="none" spc="0" normalizeH="0" baseline="0" noProof="0">
              <a:ln>
                <a:noFill/>
              </a:ln>
              <a:solidFill>
                <a:schemeClr val="bg1"/>
              </a:solidFill>
              <a:effectLst/>
              <a:uLnTx/>
              <a:uFillTx/>
              <a:latin typeface="Gotham HTF Medium" pitchFamily="2" charset="77"/>
              <a:ea typeface="+mn-ea"/>
              <a:cs typeface="+mn-cs"/>
            </a:endParaRPr>
          </a:p>
        </p:txBody>
      </p:sp>
      <p:sp>
        <p:nvSpPr>
          <p:cNvPr id="6" name="TextBox 5">
            <a:extLst>
              <a:ext uri="{FF2B5EF4-FFF2-40B4-BE49-F238E27FC236}">
                <a16:creationId xmlns:a16="http://schemas.microsoft.com/office/drawing/2014/main" id="{5087B1DB-749E-8051-9E0A-0E8AC0667BCE}"/>
              </a:ext>
            </a:extLst>
          </p:cNvPr>
          <p:cNvSpPr txBox="1"/>
          <p:nvPr/>
        </p:nvSpPr>
        <p:spPr>
          <a:xfrm>
            <a:off x="523982" y="301905"/>
            <a:ext cx="1059144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chemeClr val="bg1"/>
                </a:solidFill>
                <a:effectLst/>
                <a:uLnTx/>
                <a:uFillTx/>
                <a:latin typeface="Gotham HTF Medium" pitchFamily="2" charset="77"/>
                <a:ea typeface="+mn-ea"/>
                <a:cs typeface="+mn-cs"/>
              </a:rPr>
              <a:t>AFFIRMED</a:t>
            </a:r>
          </a:p>
        </p:txBody>
      </p:sp>
      <p:pic>
        <p:nvPicPr>
          <p:cNvPr id="8" name="Picture 7" descr="A close up of a sign&#10;&#10;Description automatically generated">
            <a:extLst>
              <a:ext uri="{FF2B5EF4-FFF2-40B4-BE49-F238E27FC236}">
                <a16:creationId xmlns:a16="http://schemas.microsoft.com/office/drawing/2014/main" id="{C29CBFF3-0E5A-6239-9F69-42CAC699515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3982" y="1305587"/>
            <a:ext cx="3243943" cy="4963886"/>
          </a:xfrm>
          <a:prstGeom prst="rect">
            <a:avLst/>
          </a:prstGeom>
        </p:spPr>
      </p:pic>
    </p:spTree>
    <p:extLst>
      <p:ext uri="{BB962C8B-B14F-4D97-AF65-F5344CB8AC3E}">
        <p14:creationId xmlns:p14="http://schemas.microsoft.com/office/powerpoint/2010/main" val="334764236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fade">
                                      <p:cBhvr>
                                        <p:cTn id="27"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759674-B3A3-619C-492E-7404B9B76F11}"/>
            </a:ext>
          </a:extLst>
        </p:cNvPr>
        <p:cNvGrpSpPr/>
        <p:nvPr/>
      </p:nvGrpSpPr>
      <p:grpSpPr>
        <a:xfrm>
          <a:off x="0" y="0"/>
          <a:ext cx="0" cy="0"/>
          <a:chOff x="0" y="0"/>
          <a:chExt cx="0" cy="0"/>
        </a:xfrm>
      </p:grpSpPr>
      <p:pic>
        <p:nvPicPr>
          <p:cNvPr id="2050" name="Picture 2" descr="Diagram about the difference between recognition appreciation and affirmation by Zach Mercurio. ">
            <a:extLst>
              <a:ext uri="{FF2B5EF4-FFF2-40B4-BE49-F238E27FC236}">
                <a16:creationId xmlns:a16="http://schemas.microsoft.com/office/drawing/2014/main" id="{5DE400D5-6CEC-DE14-8694-4CB15208771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3411529"/>
      </p:ext>
    </p:extLst>
  </p:cSld>
  <p:clrMapOvr>
    <a:masterClrMapping/>
  </p:clrMapOvr>
  <p:transition>
    <p:dissolv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C51AC-AE8E-4D23-8D4D-916D4BB87AD6}"/>
            </a:ext>
          </a:extLst>
        </p:cNvPr>
        <p:cNvGrpSpPr/>
        <p:nvPr/>
      </p:nvGrpSpPr>
      <p:grpSpPr>
        <a:xfrm>
          <a:off x="0" y="0"/>
          <a:ext cx="0" cy="0"/>
          <a:chOff x="0" y="0"/>
          <a:chExt cx="0" cy="0"/>
        </a:xfrm>
      </p:grpSpPr>
      <p:pic>
        <p:nvPicPr>
          <p:cNvPr id="2" name="Picture 1" descr="A hand placing blocks on a stack of wooden blocks&#10;&#10;Description automatically generated">
            <a:extLst>
              <a:ext uri="{FF2B5EF4-FFF2-40B4-BE49-F238E27FC236}">
                <a16:creationId xmlns:a16="http://schemas.microsoft.com/office/drawing/2014/main" id="{A33F3D9A-B1C3-A054-09A9-196BA3E09E82}"/>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a:stretch/>
        </p:blipFill>
        <p:spPr>
          <a:xfrm>
            <a:off x="20" y="1279"/>
            <a:ext cx="12191980" cy="6856718"/>
          </a:xfrm>
          <a:prstGeom prst="rect">
            <a:avLst/>
          </a:prstGeom>
        </p:spPr>
      </p:pic>
      <p:sp>
        <p:nvSpPr>
          <p:cNvPr id="6" name="TextBox 5">
            <a:extLst>
              <a:ext uri="{FF2B5EF4-FFF2-40B4-BE49-F238E27FC236}">
                <a16:creationId xmlns:a16="http://schemas.microsoft.com/office/drawing/2014/main" id="{69304EA3-AEC6-DE8A-F65D-5D86DD816329}"/>
              </a:ext>
            </a:extLst>
          </p:cNvPr>
          <p:cNvSpPr txBox="1"/>
          <p:nvPr/>
        </p:nvSpPr>
        <p:spPr>
          <a:xfrm>
            <a:off x="523982" y="301905"/>
            <a:ext cx="1059144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chemeClr val="bg1"/>
                </a:solidFill>
                <a:effectLst/>
                <a:uLnTx/>
                <a:uFillTx/>
                <a:latin typeface="Gotham HTF Medium" pitchFamily="2" charset="77"/>
                <a:ea typeface="+mn-ea"/>
                <a:cs typeface="+mn-cs"/>
              </a:rPr>
              <a:t>NEEDED</a:t>
            </a:r>
          </a:p>
        </p:txBody>
      </p:sp>
      <p:pic>
        <p:nvPicPr>
          <p:cNvPr id="5" name="Picture 4" descr="A close up of a sign&#10;&#10;Description automatically generated">
            <a:extLst>
              <a:ext uri="{FF2B5EF4-FFF2-40B4-BE49-F238E27FC236}">
                <a16:creationId xmlns:a16="http://schemas.microsoft.com/office/drawing/2014/main" id="{91FE7F98-4EB9-2178-414F-E50CA95E1AE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96043" y="1238692"/>
            <a:ext cx="3537857" cy="5030781"/>
          </a:xfrm>
          <a:prstGeom prst="rect">
            <a:avLst/>
          </a:prstGeom>
        </p:spPr>
      </p:pic>
      <p:sp>
        <p:nvSpPr>
          <p:cNvPr id="7" name="TextBox 6">
            <a:extLst>
              <a:ext uri="{FF2B5EF4-FFF2-40B4-BE49-F238E27FC236}">
                <a16:creationId xmlns:a16="http://schemas.microsoft.com/office/drawing/2014/main" id="{F76FF3C7-962D-1DBB-1412-BED12A230E3B}"/>
              </a:ext>
            </a:extLst>
          </p:cNvPr>
          <p:cNvSpPr txBox="1"/>
          <p:nvPr/>
        </p:nvSpPr>
        <p:spPr>
          <a:xfrm>
            <a:off x="4887725" y="1788613"/>
            <a:ext cx="11133325" cy="4154984"/>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3200" b="0" i="0" u="none" strike="noStrike" kern="1200" cap="none" spc="0" normalizeH="0" baseline="0" noProof="0">
                <a:ln>
                  <a:noFill/>
                </a:ln>
                <a:solidFill>
                  <a:schemeClr val="bg1"/>
                </a:solidFill>
                <a:effectLst/>
                <a:uLnTx/>
                <a:uFillTx/>
                <a:latin typeface="Gotham HTF Medium" pitchFamily="2" charset="77"/>
                <a:ea typeface="+mn-ea"/>
                <a:cs typeface="+mn-cs"/>
              </a:rPr>
              <a:t>“If it weren’t for</a:t>
            </a:r>
            <a:r>
              <a:rPr kumimoji="0" lang="en-US" sz="3200" b="0" i="0" u="none" strike="noStrike" kern="1200" cap="none" spc="0" normalizeH="0" noProof="0">
                <a:ln>
                  <a:noFill/>
                </a:ln>
                <a:solidFill>
                  <a:schemeClr val="bg1"/>
                </a:solidFill>
                <a:effectLst/>
                <a:uLnTx/>
                <a:uFillTx/>
                <a:latin typeface="Gotham HTF Medium" pitchFamily="2" charset="77"/>
                <a:ea typeface="+mn-ea"/>
                <a:cs typeface="+mn-cs"/>
              </a:rPr>
              <a:t> you…”</a:t>
            </a:r>
            <a:endParaRPr kumimoji="0" lang="en-US" sz="3200" b="0" i="0" u="none" strike="noStrike" kern="1200" cap="none" spc="0" normalizeH="0" baseline="0" noProof="0">
              <a:ln>
                <a:noFill/>
              </a:ln>
              <a:solidFill>
                <a:schemeClr val="bg1"/>
              </a:solidFill>
              <a:effectLst/>
              <a:uLnTx/>
              <a:uFillTx/>
              <a:latin typeface="Gotham HTF Medium" pitchFamily="2" charset="77"/>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3200" b="0" i="0" u="none" strike="noStrike" kern="1200" cap="none" spc="0" normalizeH="0" baseline="0" noProof="0">
              <a:ln>
                <a:noFill/>
              </a:ln>
              <a:solidFill>
                <a:schemeClr val="bg1"/>
              </a:solidFill>
              <a:effectLst/>
              <a:uLnTx/>
              <a:uFillTx/>
              <a:latin typeface="Gotham HTF Medium" pitchFamily="2" charset="77"/>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lang="en-US" sz="3200" noProof="0">
                <a:solidFill>
                  <a:schemeClr val="bg1"/>
                </a:solidFill>
                <a:latin typeface="Gotham HTF Medium" pitchFamily="2" charset="77"/>
              </a:rPr>
              <a:t>Tell people why you rely on them</a:t>
            </a:r>
            <a:endParaRPr kumimoji="0" lang="en-US" sz="3200" b="0" i="0" u="none" strike="noStrike" kern="1200" cap="none" spc="0" normalizeH="0" baseline="0" noProof="0">
              <a:ln>
                <a:noFill/>
              </a:ln>
              <a:solidFill>
                <a:schemeClr val="bg1"/>
              </a:solidFill>
              <a:effectLst/>
              <a:uLnTx/>
              <a:uFillTx/>
              <a:latin typeface="Gotham HTF Medium" pitchFamily="2" charset="77"/>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3200" b="0" i="0" u="none" strike="noStrike" kern="1200" cap="none" spc="0" normalizeH="0" baseline="0" noProof="0">
              <a:ln>
                <a:noFill/>
              </a:ln>
              <a:solidFill>
                <a:schemeClr val="bg1"/>
              </a:solidFill>
              <a:effectLst/>
              <a:uLnTx/>
              <a:uFillTx/>
              <a:latin typeface="Gotham HTF Medium" pitchFamily="2" charset="77"/>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3200" b="0" i="0" u="none" strike="noStrike" kern="1200" cap="none" spc="0" normalizeH="0" baseline="0" noProof="0">
                <a:ln>
                  <a:noFill/>
                </a:ln>
                <a:solidFill>
                  <a:schemeClr val="bg1"/>
                </a:solidFill>
                <a:effectLst/>
                <a:uLnTx/>
                <a:uFillTx/>
                <a:latin typeface="Gotham HTF Medium" pitchFamily="2" charset="77"/>
                <a:ea typeface="+mn-ea"/>
                <a:cs typeface="+mn-cs"/>
              </a:rPr>
              <a:t>Show people what they make possible</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lang="en-US" sz="3200">
              <a:solidFill>
                <a:schemeClr val="bg1"/>
              </a:solidFill>
              <a:latin typeface="Gotham HTF Medium" pitchFamily="2" charset="77"/>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3200" b="0" i="0" u="none" strike="noStrike" kern="1200" cap="none" spc="0" normalizeH="0" baseline="0" noProof="0">
                <a:ln>
                  <a:noFill/>
                </a:ln>
                <a:solidFill>
                  <a:schemeClr val="bg1"/>
                </a:solidFill>
                <a:effectLst/>
                <a:uLnTx/>
                <a:uFillTx/>
                <a:latin typeface="Gotham HTF Medium" pitchFamily="2" charset="77"/>
                <a:ea typeface="+mn-ea"/>
                <a:cs typeface="+mn-cs"/>
              </a:rPr>
              <a:t>Give people real responsibility.</a:t>
            </a:r>
          </a:p>
          <a:p>
            <a:pPr marL="742950" marR="0" lvl="0" indent="-74295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4000" b="0" i="0" u="none" strike="noStrike" kern="1200" cap="none" spc="0" normalizeH="0" baseline="0" noProof="0">
              <a:ln>
                <a:noFill/>
              </a:ln>
              <a:solidFill>
                <a:schemeClr val="bg1"/>
              </a:solidFill>
              <a:effectLst/>
              <a:uLnTx/>
              <a:uFillTx/>
              <a:latin typeface="Gotham HTF Medium" pitchFamily="2" charset="77"/>
              <a:ea typeface="+mn-ea"/>
              <a:cs typeface="+mn-cs"/>
            </a:endParaRPr>
          </a:p>
        </p:txBody>
      </p:sp>
    </p:spTree>
    <p:extLst>
      <p:ext uri="{BB962C8B-B14F-4D97-AF65-F5344CB8AC3E}">
        <p14:creationId xmlns:p14="http://schemas.microsoft.com/office/powerpoint/2010/main" val="188116003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5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6" end="6"/>
                                            </p:txEl>
                                          </p:spTgt>
                                        </p:tgtEl>
                                        <p:attrNameLst>
                                          <p:attrName>style.visibility</p:attrName>
                                        </p:attrNameLst>
                                      </p:cBhvr>
                                      <p:to>
                                        <p:strVal val="visible"/>
                                      </p:to>
                                    </p:set>
                                    <p:animEffect transition="in" filter="fade">
                                      <p:cBhvr>
                                        <p:cTn id="22"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4F197-2ED9-93AB-7F35-D4F52B9A4DC0}"/>
            </a:ext>
          </a:extLst>
        </p:cNvPr>
        <p:cNvGrpSpPr/>
        <p:nvPr/>
      </p:nvGrpSpPr>
      <p:grpSpPr>
        <a:xfrm>
          <a:off x="0" y="0"/>
          <a:ext cx="0" cy="0"/>
          <a:chOff x="0" y="0"/>
          <a:chExt cx="0" cy="0"/>
        </a:xfrm>
      </p:grpSpPr>
      <p:pic>
        <p:nvPicPr>
          <p:cNvPr id="2" name="Picture 1" descr="A hand placing blocks on a stack of wooden blocks&#10;&#10;Description automatically generated">
            <a:extLst>
              <a:ext uri="{FF2B5EF4-FFF2-40B4-BE49-F238E27FC236}">
                <a16:creationId xmlns:a16="http://schemas.microsoft.com/office/drawing/2014/main" id="{1C394FF9-3207-BAEF-B990-DDBDD9233B12}"/>
              </a:ext>
            </a:extLst>
          </p:cNvPr>
          <p:cNvPicPr>
            <a:picLocks noChangeAspect="1"/>
          </p:cNvPicPr>
          <p:nvPr/>
        </p:nvPicPr>
        <p:blipFill rotWithShape="1">
          <a:blip r:embed="rId2" cstate="email">
            <a:alphaModFix amt="20000"/>
            <a:extLst>
              <a:ext uri="{28A0092B-C50C-407E-A947-70E740481C1C}">
                <a14:useLocalDpi xmlns:a14="http://schemas.microsoft.com/office/drawing/2010/main"/>
              </a:ext>
            </a:extLst>
          </a:blip>
          <a:srcRect/>
          <a:stretch/>
        </p:blipFill>
        <p:spPr>
          <a:xfrm>
            <a:off x="20" y="1279"/>
            <a:ext cx="12191980" cy="6856718"/>
          </a:xfrm>
          <a:prstGeom prst="rect">
            <a:avLst/>
          </a:prstGeom>
        </p:spPr>
      </p:pic>
      <p:pic>
        <p:nvPicPr>
          <p:cNvPr id="6" name="Picture 5" descr="A close up of a sign&#10;&#10;Description automatically generated">
            <a:extLst>
              <a:ext uri="{FF2B5EF4-FFF2-40B4-BE49-F238E27FC236}">
                <a16:creationId xmlns:a16="http://schemas.microsoft.com/office/drawing/2014/main" id="{4F957A0E-615B-E2A6-9655-45A81AB2FE3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3733" y="609600"/>
            <a:ext cx="10024533" cy="5638800"/>
          </a:xfrm>
          <a:prstGeom prst="rect">
            <a:avLst/>
          </a:prstGeom>
        </p:spPr>
      </p:pic>
    </p:spTree>
    <p:extLst>
      <p:ext uri="{BB962C8B-B14F-4D97-AF65-F5344CB8AC3E}">
        <p14:creationId xmlns:p14="http://schemas.microsoft.com/office/powerpoint/2010/main" val="2426914927"/>
      </p:ext>
    </p:extLst>
  </p:cSld>
  <p:clrMapOvr>
    <a:masterClrMapping/>
  </p:clrMapOvr>
  <p:transition>
    <p:dissolv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ign on a wall&#10;&#10;Description automatically generated with medium confidence">
            <a:extLst>
              <a:ext uri="{FF2B5EF4-FFF2-40B4-BE49-F238E27FC236}">
                <a16:creationId xmlns:a16="http://schemas.microsoft.com/office/drawing/2014/main" id="{9AD04A8E-1C65-E646-9F74-EC2F3836A40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3467" y="1661887"/>
            <a:ext cx="5294716" cy="3534223"/>
          </a:xfrm>
          <a:prstGeom prst="rect">
            <a:avLst/>
          </a:prstGeom>
        </p:spPr>
      </p:pic>
      <p:grpSp>
        <p:nvGrpSpPr>
          <p:cNvPr id="10" name="Group 9">
            <a:extLst>
              <a:ext uri="{FF2B5EF4-FFF2-40B4-BE49-F238E27FC236}">
                <a16:creationId xmlns:a16="http://schemas.microsoft.com/office/drawing/2014/main" id="{44812F03-C38B-C44E-950D-6B44C408A8C0}"/>
              </a:ext>
            </a:extLst>
          </p:cNvPr>
          <p:cNvGrpSpPr/>
          <p:nvPr/>
        </p:nvGrpSpPr>
        <p:grpSpPr>
          <a:xfrm>
            <a:off x="6253817" y="1191983"/>
            <a:ext cx="5294715" cy="4474034"/>
            <a:chOff x="6253817" y="1191983"/>
            <a:chExt cx="5294715" cy="4474034"/>
          </a:xfrm>
        </p:grpSpPr>
        <p:pic>
          <p:nvPicPr>
            <p:cNvPr id="3" name="Picture 2" descr="Shape, icon, arrow&#10;&#10;Description automatically generated">
              <a:extLst>
                <a:ext uri="{FF2B5EF4-FFF2-40B4-BE49-F238E27FC236}">
                  <a16:creationId xmlns:a16="http://schemas.microsoft.com/office/drawing/2014/main" id="{86635FC2-940E-9142-ABE4-5707196894A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53817" y="1191983"/>
              <a:ext cx="5294715" cy="4474034"/>
            </a:xfrm>
            <a:prstGeom prst="rect">
              <a:avLst/>
            </a:prstGeom>
          </p:spPr>
        </p:pic>
        <p:sp>
          <p:nvSpPr>
            <p:cNvPr id="9" name="TextBox 8">
              <a:extLst>
                <a:ext uri="{FF2B5EF4-FFF2-40B4-BE49-F238E27FC236}">
                  <a16:creationId xmlns:a16="http://schemas.microsoft.com/office/drawing/2014/main" id="{56ED4DB5-5429-DC4B-8CD0-BE29AEA214AA}"/>
                </a:ext>
              </a:extLst>
            </p:cNvPr>
            <p:cNvSpPr txBox="1"/>
            <p:nvPr/>
          </p:nvSpPr>
          <p:spPr>
            <a:xfrm>
              <a:off x="8151543" y="3077732"/>
              <a:ext cx="2132315" cy="584775"/>
            </a:xfrm>
            <a:prstGeom prst="rect">
              <a:avLst/>
            </a:prstGeom>
            <a:noFill/>
          </p:spPr>
          <p:txBody>
            <a:bodyPr wrap="none" rtlCol="0">
              <a:spAutoFit/>
            </a:bodyPr>
            <a:lstStyle/>
            <a:p>
              <a:r>
                <a:rPr lang="en-US" sz="3200">
                  <a:latin typeface="American Typewriter" panose="02090604020004020304" pitchFamily="18" charset="77"/>
                  <a:cs typeface="Posterama" panose="020B0504020200020000" pitchFamily="34" charset="0"/>
                </a:rPr>
                <a:t>repetition</a:t>
              </a:r>
            </a:p>
          </p:txBody>
        </p:sp>
      </p:grpSp>
      <p:sp>
        <p:nvSpPr>
          <p:cNvPr id="2" name="Rectangle 1">
            <a:extLst>
              <a:ext uri="{FF2B5EF4-FFF2-40B4-BE49-F238E27FC236}">
                <a16:creationId xmlns:a16="http://schemas.microsoft.com/office/drawing/2014/main" id="{8C261E6C-A8BD-8248-A849-C2647C4AB46B}"/>
              </a:ext>
            </a:extLst>
          </p:cNvPr>
          <p:cNvSpPr/>
          <p:nvPr/>
        </p:nvSpPr>
        <p:spPr>
          <a:xfrm>
            <a:off x="3863752" y="6381328"/>
            <a:ext cx="4896544"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99108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CFD02-F344-64F7-554C-14B781594A26}"/>
            </a:ext>
          </a:extLst>
        </p:cNvPr>
        <p:cNvGrpSpPr/>
        <p:nvPr/>
      </p:nvGrpSpPr>
      <p:grpSpPr>
        <a:xfrm>
          <a:off x="0" y="0"/>
          <a:ext cx="0" cy="0"/>
          <a:chOff x="0" y="0"/>
          <a:chExt cx="0" cy="0"/>
        </a:xfrm>
      </p:grpSpPr>
      <p:pic>
        <p:nvPicPr>
          <p:cNvPr id="3" name="Picture 2" descr="A hand placing blocks on a stack of wooden blocks&#10;&#10;Description automatically generated">
            <a:extLst>
              <a:ext uri="{FF2B5EF4-FFF2-40B4-BE49-F238E27FC236}">
                <a16:creationId xmlns:a16="http://schemas.microsoft.com/office/drawing/2014/main" id="{654345D8-7B94-1AB9-45AA-079DA83739F6}"/>
              </a:ext>
            </a:extLst>
          </p:cNvPr>
          <p:cNvPicPr>
            <a:picLocks noChangeAspect="1"/>
          </p:cNvPicPr>
          <p:nvPr/>
        </p:nvPicPr>
        <p:blipFill rotWithShape="1">
          <a:blip r:embed="rId2" cstate="email">
            <a:alphaModFix amt="20000"/>
            <a:extLst>
              <a:ext uri="{28A0092B-C50C-407E-A947-70E740481C1C}">
                <a14:useLocalDpi xmlns:a14="http://schemas.microsoft.com/office/drawing/2010/main"/>
              </a:ext>
            </a:extLst>
          </a:blip>
          <a:srcRect/>
          <a:stretch/>
        </p:blipFill>
        <p:spPr>
          <a:xfrm>
            <a:off x="20" y="1279"/>
            <a:ext cx="12191980" cy="6856718"/>
          </a:xfrm>
          <a:prstGeom prst="rect">
            <a:avLst/>
          </a:prstGeom>
        </p:spPr>
      </p:pic>
      <p:sp>
        <p:nvSpPr>
          <p:cNvPr id="2" name="Rectangle 1">
            <a:extLst>
              <a:ext uri="{FF2B5EF4-FFF2-40B4-BE49-F238E27FC236}">
                <a16:creationId xmlns:a16="http://schemas.microsoft.com/office/drawing/2014/main" id="{0C953D8E-B282-FCB2-3DCE-C4F71ED7994F}"/>
              </a:ext>
            </a:extLst>
          </p:cNvPr>
          <p:cNvSpPr/>
          <p:nvPr/>
        </p:nvSpPr>
        <p:spPr>
          <a:xfrm>
            <a:off x="1598206" y="1527925"/>
            <a:ext cx="9345385" cy="37856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chemeClr val="bg1"/>
                </a:solidFill>
                <a:effectLst/>
                <a:uLnTx/>
                <a:uFillTx/>
                <a:latin typeface="Gotham HTF Medium" pitchFamily="2" charset="77"/>
                <a:ea typeface="+mn-ea"/>
                <a:cs typeface="+mn-cs"/>
              </a:rPr>
              <a:t>There is nothing more powerful than a human being who believes</a:t>
            </a:r>
            <a:r>
              <a:rPr kumimoji="0" lang="en-US" sz="6000" b="1" i="0" u="none" strike="noStrike" kern="1200" cap="none" spc="0" normalizeH="0" noProof="0">
                <a:ln>
                  <a:noFill/>
                </a:ln>
                <a:solidFill>
                  <a:schemeClr val="bg1"/>
                </a:solidFill>
                <a:effectLst/>
                <a:uLnTx/>
                <a:uFillTx/>
                <a:latin typeface="Gotham HTF Medium" pitchFamily="2" charset="77"/>
                <a:ea typeface="+mn-ea"/>
                <a:cs typeface="+mn-cs"/>
              </a:rPr>
              <a:t> they matter. </a:t>
            </a:r>
            <a:endParaRPr kumimoji="0" lang="en-US" sz="6000" b="1" i="0" u="none" strike="noStrike" kern="1200" cap="none" spc="0" normalizeH="0" baseline="0" noProof="0">
              <a:ln>
                <a:noFill/>
              </a:ln>
              <a:solidFill>
                <a:schemeClr val="bg1"/>
              </a:solidFill>
              <a:effectLst/>
              <a:uLnTx/>
              <a:uFillTx/>
              <a:latin typeface="Gotham HTF Medium" pitchFamily="2" charset="77"/>
              <a:ea typeface="+mn-ea"/>
              <a:cs typeface="+mn-cs"/>
            </a:endParaRPr>
          </a:p>
        </p:txBody>
      </p:sp>
    </p:spTree>
    <p:extLst>
      <p:ext uri="{BB962C8B-B14F-4D97-AF65-F5344CB8AC3E}">
        <p14:creationId xmlns:p14="http://schemas.microsoft.com/office/powerpoint/2010/main" val="285696152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E37F702-14B0-CB00-84C4-F460B2E6EB3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708"/>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20D23BE-68B0-60AF-1AAE-15AB94E65C95}"/>
              </a:ext>
            </a:extLst>
          </p:cNvPr>
          <p:cNvSpPr txBox="1"/>
          <p:nvPr/>
        </p:nvSpPr>
        <p:spPr>
          <a:xfrm>
            <a:off x="4504931" y="2535777"/>
            <a:ext cx="3541789" cy="1569660"/>
          </a:xfrm>
          <a:prstGeom prst="rect">
            <a:avLst/>
          </a:prstGeom>
          <a:noFill/>
        </p:spPr>
        <p:txBody>
          <a:bodyPr wrap="square" lIns="91440" tIns="45720" rIns="91440" bIns="45720" rtlCol="0" anchor="t">
            <a:spAutoFit/>
          </a:bodyPr>
          <a:lstStyle/>
          <a:p>
            <a:r>
              <a:rPr lang="en-US" sz="9600" b="1">
                <a:ln>
                  <a:solidFill>
                    <a:schemeClr val="tx1"/>
                  </a:solidFill>
                </a:ln>
                <a:solidFill>
                  <a:schemeClr val="bg1"/>
                </a:solidFill>
                <a:latin typeface="Bliss Pro Heavy"/>
              </a:rPr>
              <a:t>TRUS</a:t>
            </a:r>
            <a:r>
              <a:rPr lang="en-US" sz="9600" b="1">
                <a:ln>
                  <a:solidFill>
                    <a:schemeClr val="tx1"/>
                  </a:solidFill>
                </a:ln>
                <a:solidFill>
                  <a:schemeClr val="bg1"/>
                </a:solidFill>
                <a:effectLst/>
                <a:latin typeface="Bliss Pro Heavy"/>
              </a:rPr>
              <a:t>T</a:t>
            </a:r>
          </a:p>
        </p:txBody>
      </p:sp>
    </p:spTree>
    <p:extLst>
      <p:ext uri="{BB962C8B-B14F-4D97-AF65-F5344CB8AC3E}">
        <p14:creationId xmlns:p14="http://schemas.microsoft.com/office/powerpoint/2010/main" val="2383919550"/>
      </p:ext>
    </p:extLst>
  </p:cSld>
  <p:clrMapOvr>
    <a:masterClrMapping/>
  </p:clrMapOvr>
  <p:transition>
    <p:dissolv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E37F702-14B0-CB00-84C4-F460B2E6EB39}"/>
              </a:ext>
            </a:extLst>
          </p:cNvPr>
          <p:cNvPicPr>
            <a:picLocks noChangeAspect="1" noChangeArrowheads="1"/>
          </p:cNvPicPr>
          <p:nvPr/>
        </p:nvPicPr>
        <p:blipFill>
          <a:blip r:embed="rId3">
            <a:alphaModFix amt="35000"/>
            <a:extLst>
              <a:ext uri="{28A0092B-C50C-407E-A947-70E740481C1C}">
                <a14:useLocalDpi xmlns:a14="http://schemas.microsoft.com/office/drawing/2010/main"/>
              </a:ext>
            </a:extLst>
          </a:blip>
          <a:srcRect/>
          <a:stretch>
            <a:fillRect/>
          </a:stretch>
        </p:blipFill>
        <p:spPr bwMode="auto">
          <a:xfrm>
            <a:off x="0" y="8708"/>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7CDC64E-2361-4BA1-AFCE-A80BC1647377}"/>
              </a:ext>
            </a:extLst>
          </p:cNvPr>
          <p:cNvSpPr txBox="1"/>
          <p:nvPr/>
        </p:nvSpPr>
        <p:spPr>
          <a:xfrm>
            <a:off x="1624798" y="1197744"/>
            <a:ext cx="8969312" cy="4247317"/>
          </a:xfrm>
          <a:prstGeom prst="rect">
            <a:avLst/>
          </a:prstGeom>
          <a:noFill/>
        </p:spPr>
        <p:txBody>
          <a:bodyPr wrap="square" rtlCol="0">
            <a:spAutoFit/>
          </a:bodyPr>
          <a:lstStyle/>
          <a:p>
            <a:pPr algn="ctr"/>
            <a:r>
              <a:rPr lang="en-US" sz="5400" b="1">
                <a:solidFill>
                  <a:schemeClr val="bg1"/>
                </a:solidFill>
                <a:latin typeface="Bliss Pro Heavy" panose="02010006030000020004" pitchFamily="2" charset="0"/>
              </a:rPr>
              <a:t>HOW DO YOU DEFINE</a:t>
            </a:r>
          </a:p>
          <a:p>
            <a:pPr algn="ctr"/>
            <a:r>
              <a:rPr lang="en-US" sz="5400" b="1">
                <a:solidFill>
                  <a:schemeClr val="bg1"/>
                </a:solidFill>
                <a:latin typeface="Bliss Pro Heavy" panose="02010006030000020004" pitchFamily="2" charset="0"/>
              </a:rPr>
              <a:t>TRUST?</a:t>
            </a:r>
          </a:p>
          <a:p>
            <a:pPr algn="ctr"/>
            <a:endParaRPr lang="en-US" sz="5400" b="1">
              <a:solidFill>
                <a:schemeClr val="bg1"/>
              </a:solidFill>
              <a:latin typeface="Bliss Pro Heavy" panose="02010006030000020004" pitchFamily="2" charset="0"/>
            </a:endParaRPr>
          </a:p>
          <a:p>
            <a:pPr algn="ctr"/>
            <a:r>
              <a:rPr lang="en-US" sz="5400" b="1">
                <a:solidFill>
                  <a:schemeClr val="bg1"/>
                </a:solidFill>
                <a:latin typeface="Bliss Pro Heavy" panose="02010006030000020004" pitchFamily="2" charset="0"/>
              </a:rPr>
              <a:t>WHAT DO I NEED TO DO FOR YOU TO TRUST ME?</a:t>
            </a:r>
          </a:p>
        </p:txBody>
      </p:sp>
    </p:spTree>
    <p:extLst>
      <p:ext uri="{BB962C8B-B14F-4D97-AF65-F5344CB8AC3E}">
        <p14:creationId xmlns:p14="http://schemas.microsoft.com/office/powerpoint/2010/main" val="4189822483"/>
      </p:ext>
    </p:extLst>
  </p:cSld>
  <p:clrMapOvr>
    <a:masterClrMapping/>
  </p:clrMapOvr>
  <p:transition>
    <p:dissolv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79AD94A-FC64-1549-8B3C-38B92A5CDB75}"/>
              </a:ext>
            </a:extLst>
          </p:cNvPr>
          <p:cNvSpPr txBox="1"/>
          <p:nvPr/>
        </p:nvSpPr>
        <p:spPr>
          <a:xfrm>
            <a:off x="356523" y="-149045"/>
            <a:ext cx="5785558" cy="1862048"/>
          </a:xfrm>
          <a:prstGeom prst="rect">
            <a:avLst/>
          </a:prstGeom>
          <a:noFill/>
        </p:spPr>
        <p:txBody>
          <a:bodyPr wrap="none" rtlCol="0">
            <a:spAutoFit/>
          </a:bodyPr>
          <a:lstStyle/>
          <a:p>
            <a:r>
              <a:rPr lang="en-US" sz="11500" b="1">
                <a:solidFill>
                  <a:schemeClr val="bg1"/>
                </a:solidFill>
                <a:latin typeface="Bauhaus 93" pitchFamily="82" charset="77"/>
                <a:cs typeface="Calibri" panose="020F0502020204030204" pitchFamily="34" charset="0"/>
              </a:rPr>
              <a:t>Change </a:t>
            </a:r>
          </a:p>
        </p:txBody>
      </p:sp>
      <p:sp>
        <p:nvSpPr>
          <p:cNvPr id="8" name="Rectangle 7">
            <a:extLst>
              <a:ext uri="{FF2B5EF4-FFF2-40B4-BE49-F238E27FC236}">
                <a16:creationId xmlns:a16="http://schemas.microsoft.com/office/drawing/2014/main" id="{3E9C21C9-57B8-9405-371C-364DEE0D7E76}"/>
              </a:ext>
            </a:extLst>
          </p:cNvPr>
          <p:cNvSpPr/>
          <p:nvPr/>
        </p:nvSpPr>
        <p:spPr>
          <a:xfrm>
            <a:off x="6672064" y="5445224"/>
            <a:ext cx="4896544" cy="12241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DDF13C6-1E43-BD1B-F242-C2BCCAF96AE3}"/>
              </a:ext>
            </a:extLst>
          </p:cNvPr>
          <p:cNvSpPr/>
          <p:nvPr/>
        </p:nvSpPr>
        <p:spPr>
          <a:xfrm>
            <a:off x="5807968" y="4581128"/>
            <a:ext cx="6384032" cy="792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ABCF0B0-28CE-9CFA-5755-85461E1A6B7E}"/>
              </a:ext>
            </a:extLst>
          </p:cNvPr>
          <p:cNvSpPr/>
          <p:nvPr/>
        </p:nvSpPr>
        <p:spPr>
          <a:xfrm>
            <a:off x="5375920" y="3645024"/>
            <a:ext cx="6480720"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66A44AA-4A35-CE6C-4D5B-9CB071A4031C}"/>
              </a:ext>
            </a:extLst>
          </p:cNvPr>
          <p:cNvSpPr/>
          <p:nvPr/>
        </p:nvSpPr>
        <p:spPr>
          <a:xfrm>
            <a:off x="5231904" y="2554744"/>
            <a:ext cx="6624736" cy="10182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13044B4-320F-C224-64F1-55D73707CAAC}"/>
              </a:ext>
            </a:extLst>
          </p:cNvPr>
          <p:cNvSpPr/>
          <p:nvPr/>
        </p:nvSpPr>
        <p:spPr>
          <a:xfrm>
            <a:off x="4943872" y="1268760"/>
            <a:ext cx="6624736" cy="12139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91A844A-510A-FFCD-6978-0AE38D276BB3}"/>
              </a:ext>
            </a:extLst>
          </p:cNvPr>
          <p:cNvPicPr>
            <a:picLocks noChangeAspect="1"/>
          </p:cNvPicPr>
          <p:nvPr/>
        </p:nvPicPr>
        <p:blipFill>
          <a:blip r:embed="rId3" cstate="email">
            <a:alphaModFix amt="70000"/>
            <a:extLst>
              <a:ext uri="{28A0092B-C50C-407E-A947-70E740481C1C}">
                <a14:useLocalDpi xmlns:a14="http://schemas.microsoft.com/office/drawing/2010/main"/>
              </a:ext>
            </a:extLst>
          </a:blip>
          <a:stretch>
            <a:fillRect/>
          </a:stretch>
        </p:blipFill>
        <p:spPr>
          <a:xfrm>
            <a:off x="-5366" y="-36004"/>
            <a:ext cx="12197366" cy="6858000"/>
          </a:xfrm>
          <a:prstGeom prst="rect">
            <a:avLst/>
          </a:prstGeom>
        </p:spPr>
      </p:pic>
      <p:sp>
        <p:nvSpPr>
          <p:cNvPr id="7" name="Triangle 6">
            <a:extLst>
              <a:ext uri="{FF2B5EF4-FFF2-40B4-BE49-F238E27FC236}">
                <a16:creationId xmlns:a16="http://schemas.microsoft.com/office/drawing/2014/main" id="{E9943609-BD60-875D-0588-97D0A2542BFC}"/>
              </a:ext>
            </a:extLst>
          </p:cNvPr>
          <p:cNvSpPr/>
          <p:nvPr/>
        </p:nvSpPr>
        <p:spPr>
          <a:xfrm>
            <a:off x="335360" y="188640"/>
            <a:ext cx="5827884" cy="6408712"/>
          </a:xfrm>
          <a:prstGeom prst="triangle">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D45DAED-FFFA-ECE2-EF0E-84322E6915E1}"/>
              </a:ext>
            </a:extLst>
          </p:cNvPr>
          <p:cNvSpPr txBox="1"/>
          <p:nvPr/>
        </p:nvSpPr>
        <p:spPr>
          <a:xfrm>
            <a:off x="5371894" y="23312"/>
            <a:ext cx="6321923" cy="523220"/>
          </a:xfrm>
          <a:prstGeom prst="rect">
            <a:avLst/>
          </a:prstGeom>
          <a:noFill/>
        </p:spPr>
        <p:txBody>
          <a:bodyPr wrap="none" rtlCol="0">
            <a:spAutoFit/>
          </a:bodyPr>
          <a:lstStyle/>
          <a:p>
            <a:r>
              <a:rPr lang="en-US" sz="2800" b="1">
                <a:latin typeface="Bliss Pro Heavy" panose="02010006030000020004" pitchFamily="2" charset="0"/>
              </a:rPr>
              <a:t>THE FIVE DYSFUNCTIONS OF A TEAM </a:t>
            </a:r>
          </a:p>
        </p:txBody>
      </p:sp>
      <p:sp>
        <p:nvSpPr>
          <p:cNvPr id="14" name="TextBox 13">
            <a:extLst>
              <a:ext uri="{FF2B5EF4-FFF2-40B4-BE49-F238E27FC236}">
                <a16:creationId xmlns:a16="http://schemas.microsoft.com/office/drawing/2014/main" id="{C36C2BA3-B0AD-2DCA-FEFB-5B792B3F4EC1}"/>
              </a:ext>
            </a:extLst>
          </p:cNvPr>
          <p:cNvSpPr txBox="1"/>
          <p:nvPr/>
        </p:nvSpPr>
        <p:spPr>
          <a:xfrm>
            <a:off x="9908398" y="413549"/>
            <a:ext cx="1621791" cy="276999"/>
          </a:xfrm>
          <a:prstGeom prst="rect">
            <a:avLst/>
          </a:prstGeom>
          <a:noFill/>
        </p:spPr>
        <p:txBody>
          <a:bodyPr wrap="none" rtlCol="0">
            <a:spAutoFit/>
          </a:bodyPr>
          <a:lstStyle/>
          <a:p>
            <a:r>
              <a:rPr lang="en-US" sz="1200" b="1">
                <a:latin typeface="Bliss Pro Heavy" panose="02010006030000020004" pitchFamily="2" charset="0"/>
              </a:rPr>
              <a:t>BY PATRICK LECIONI</a:t>
            </a:r>
          </a:p>
        </p:txBody>
      </p:sp>
      <p:cxnSp>
        <p:nvCxnSpPr>
          <p:cNvPr id="16" name="Straight Connector 15">
            <a:extLst>
              <a:ext uri="{FF2B5EF4-FFF2-40B4-BE49-F238E27FC236}">
                <a16:creationId xmlns:a16="http://schemas.microsoft.com/office/drawing/2014/main" id="{34B8BB56-23E4-94EF-64B9-9A072C7AEE67}"/>
              </a:ext>
            </a:extLst>
          </p:cNvPr>
          <p:cNvCxnSpPr>
            <a:cxnSpLocks/>
          </p:cNvCxnSpPr>
          <p:nvPr/>
        </p:nvCxnSpPr>
        <p:spPr>
          <a:xfrm>
            <a:off x="767408" y="5661248"/>
            <a:ext cx="4968552"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16FE180-12FF-F75C-1C6A-C4122D6FB628}"/>
              </a:ext>
            </a:extLst>
          </p:cNvPr>
          <p:cNvSpPr txBox="1"/>
          <p:nvPr/>
        </p:nvSpPr>
        <p:spPr>
          <a:xfrm>
            <a:off x="1631504" y="5805264"/>
            <a:ext cx="3070777" cy="523220"/>
          </a:xfrm>
          <a:prstGeom prst="rect">
            <a:avLst/>
          </a:prstGeom>
          <a:noFill/>
        </p:spPr>
        <p:txBody>
          <a:bodyPr wrap="none" rtlCol="0">
            <a:spAutoFit/>
          </a:bodyPr>
          <a:lstStyle/>
          <a:p>
            <a:r>
              <a:rPr lang="en-US" sz="2800" b="1">
                <a:latin typeface="Bliss Pro Heavy" panose="02010006030000020004" pitchFamily="2" charset="0"/>
              </a:rPr>
              <a:t>Absence of TRUST</a:t>
            </a:r>
          </a:p>
        </p:txBody>
      </p:sp>
      <p:sp>
        <p:nvSpPr>
          <p:cNvPr id="19" name="TextBox 18">
            <a:extLst>
              <a:ext uri="{FF2B5EF4-FFF2-40B4-BE49-F238E27FC236}">
                <a16:creationId xmlns:a16="http://schemas.microsoft.com/office/drawing/2014/main" id="{80A10FBB-2847-E5C6-D2AC-779DD1DED4EB}"/>
              </a:ext>
            </a:extLst>
          </p:cNvPr>
          <p:cNvSpPr txBox="1"/>
          <p:nvPr/>
        </p:nvSpPr>
        <p:spPr>
          <a:xfrm>
            <a:off x="1888866" y="4941168"/>
            <a:ext cx="2565189" cy="523220"/>
          </a:xfrm>
          <a:prstGeom prst="rect">
            <a:avLst/>
          </a:prstGeom>
          <a:noFill/>
        </p:spPr>
        <p:txBody>
          <a:bodyPr wrap="none" rtlCol="0">
            <a:spAutoFit/>
          </a:bodyPr>
          <a:lstStyle/>
          <a:p>
            <a:r>
              <a:rPr lang="en-US" sz="2800" b="1">
                <a:latin typeface="Bliss Pro Heavy" panose="02010006030000020004" pitchFamily="2" charset="0"/>
              </a:rPr>
              <a:t>Fear of conflict</a:t>
            </a:r>
          </a:p>
        </p:txBody>
      </p:sp>
      <p:sp>
        <p:nvSpPr>
          <p:cNvPr id="20" name="TextBox 19">
            <a:extLst>
              <a:ext uri="{FF2B5EF4-FFF2-40B4-BE49-F238E27FC236}">
                <a16:creationId xmlns:a16="http://schemas.microsoft.com/office/drawing/2014/main" id="{AD7D2EEF-FF9D-072F-1C18-65AF523F37AB}"/>
              </a:ext>
            </a:extLst>
          </p:cNvPr>
          <p:cNvSpPr txBox="1"/>
          <p:nvPr/>
        </p:nvSpPr>
        <p:spPr>
          <a:xfrm>
            <a:off x="1411885" y="3789040"/>
            <a:ext cx="3603995" cy="954107"/>
          </a:xfrm>
          <a:prstGeom prst="rect">
            <a:avLst/>
          </a:prstGeom>
          <a:noFill/>
        </p:spPr>
        <p:txBody>
          <a:bodyPr wrap="square" rtlCol="0">
            <a:spAutoFit/>
          </a:bodyPr>
          <a:lstStyle/>
          <a:p>
            <a:pPr algn="ctr"/>
            <a:r>
              <a:rPr lang="en-US" sz="2800" b="1">
                <a:latin typeface="Bliss Pro Heavy" panose="02010006030000020004" pitchFamily="2" charset="0"/>
              </a:rPr>
              <a:t>Lack of </a:t>
            </a:r>
          </a:p>
          <a:p>
            <a:pPr algn="ctr"/>
            <a:r>
              <a:rPr lang="en-US" sz="2800" b="1">
                <a:latin typeface="Bliss Pro Heavy" panose="02010006030000020004" pitchFamily="2" charset="0"/>
              </a:rPr>
              <a:t>commitment</a:t>
            </a:r>
          </a:p>
        </p:txBody>
      </p:sp>
      <p:sp>
        <p:nvSpPr>
          <p:cNvPr id="21" name="TextBox 20">
            <a:extLst>
              <a:ext uri="{FF2B5EF4-FFF2-40B4-BE49-F238E27FC236}">
                <a16:creationId xmlns:a16="http://schemas.microsoft.com/office/drawing/2014/main" id="{A038F443-CA97-8AB4-6D61-3ACEE9ACB8D6}"/>
              </a:ext>
            </a:extLst>
          </p:cNvPr>
          <p:cNvSpPr txBox="1"/>
          <p:nvPr/>
        </p:nvSpPr>
        <p:spPr>
          <a:xfrm>
            <a:off x="1483893" y="2708920"/>
            <a:ext cx="3603995" cy="954107"/>
          </a:xfrm>
          <a:prstGeom prst="rect">
            <a:avLst/>
          </a:prstGeom>
          <a:noFill/>
        </p:spPr>
        <p:txBody>
          <a:bodyPr wrap="square" rtlCol="0">
            <a:spAutoFit/>
          </a:bodyPr>
          <a:lstStyle/>
          <a:p>
            <a:pPr algn="ctr"/>
            <a:r>
              <a:rPr lang="en-US" sz="2800" b="1">
                <a:latin typeface="Bliss Pro Heavy" panose="02010006030000020004" pitchFamily="2" charset="0"/>
              </a:rPr>
              <a:t>Avoidance of accountability</a:t>
            </a:r>
          </a:p>
        </p:txBody>
      </p:sp>
      <p:sp>
        <p:nvSpPr>
          <p:cNvPr id="22" name="TextBox 21">
            <a:extLst>
              <a:ext uri="{FF2B5EF4-FFF2-40B4-BE49-F238E27FC236}">
                <a16:creationId xmlns:a16="http://schemas.microsoft.com/office/drawing/2014/main" id="{BEBBA208-2B3C-356A-77E8-A8500A0D57FF}"/>
              </a:ext>
            </a:extLst>
          </p:cNvPr>
          <p:cNvSpPr txBox="1"/>
          <p:nvPr/>
        </p:nvSpPr>
        <p:spPr>
          <a:xfrm>
            <a:off x="2207568" y="1857018"/>
            <a:ext cx="2083469" cy="707886"/>
          </a:xfrm>
          <a:prstGeom prst="rect">
            <a:avLst/>
          </a:prstGeom>
          <a:noFill/>
        </p:spPr>
        <p:txBody>
          <a:bodyPr wrap="square" rtlCol="0">
            <a:spAutoFit/>
          </a:bodyPr>
          <a:lstStyle/>
          <a:p>
            <a:pPr algn="ctr"/>
            <a:r>
              <a:rPr lang="en-US" sz="2000" b="1">
                <a:latin typeface="Bliss Pro Heavy" panose="02010006030000020004" pitchFamily="2" charset="0"/>
              </a:rPr>
              <a:t>Inattention to results </a:t>
            </a:r>
          </a:p>
        </p:txBody>
      </p:sp>
      <p:cxnSp>
        <p:nvCxnSpPr>
          <p:cNvPr id="23" name="Straight Connector 22">
            <a:extLst>
              <a:ext uri="{FF2B5EF4-FFF2-40B4-BE49-F238E27FC236}">
                <a16:creationId xmlns:a16="http://schemas.microsoft.com/office/drawing/2014/main" id="{28BE46EA-34AA-6655-6BC6-766CE67D7EE2}"/>
              </a:ext>
            </a:extLst>
          </p:cNvPr>
          <p:cNvCxnSpPr>
            <a:cxnSpLocks/>
          </p:cNvCxnSpPr>
          <p:nvPr/>
        </p:nvCxnSpPr>
        <p:spPr>
          <a:xfrm>
            <a:off x="1127448" y="4797152"/>
            <a:ext cx="4248472"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C6F755E-2BF7-EFF1-4420-D6DDB69B9615}"/>
              </a:ext>
            </a:extLst>
          </p:cNvPr>
          <p:cNvCxnSpPr>
            <a:cxnSpLocks/>
          </p:cNvCxnSpPr>
          <p:nvPr/>
        </p:nvCxnSpPr>
        <p:spPr>
          <a:xfrm>
            <a:off x="1631504" y="3717032"/>
            <a:ext cx="324395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FF18334-2311-00D0-A168-07892C470108}"/>
              </a:ext>
            </a:extLst>
          </p:cNvPr>
          <p:cNvCxnSpPr>
            <a:cxnSpLocks/>
          </p:cNvCxnSpPr>
          <p:nvPr/>
        </p:nvCxnSpPr>
        <p:spPr>
          <a:xfrm>
            <a:off x="2135560" y="2636912"/>
            <a:ext cx="2232248"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032E4153-7AFE-836D-B560-39B47D72CC30}"/>
              </a:ext>
            </a:extLst>
          </p:cNvPr>
          <p:cNvSpPr txBox="1"/>
          <p:nvPr/>
        </p:nvSpPr>
        <p:spPr>
          <a:xfrm>
            <a:off x="6672064" y="5505829"/>
            <a:ext cx="4752528" cy="1169551"/>
          </a:xfrm>
          <a:prstGeom prst="rect">
            <a:avLst/>
          </a:prstGeom>
          <a:noFill/>
        </p:spPr>
        <p:txBody>
          <a:bodyPr wrap="square" rtlCol="0">
            <a:spAutoFit/>
          </a:bodyPr>
          <a:lstStyle/>
          <a:p>
            <a:r>
              <a:rPr lang="en-US" sz="1400" b="1">
                <a:latin typeface="Bliss Pro Heavy" panose="02010006030000020004" pitchFamily="2" charset="0"/>
              </a:rPr>
              <a:t>An absence of trust essentially stems from an unwillingness to be vulnerable within the group. Team members who are not genuinely open with one another about their mistakes and weaknesses make it impossible to build a foundation of trust.</a:t>
            </a:r>
          </a:p>
        </p:txBody>
      </p:sp>
      <p:sp>
        <p:nvSpPr>
          <p:cNvPr id="35" name="TextBox 34">
            <a:extLst>
              <a:ext uri="{FF2B5EF4-FFF2-40B4-BE49-F238E27FC236}">
                <a16:creationId xmlns:a16="http://schemas.microsoft.com/office/drawing/2014/main" id="{585DD7F7-F843-4BE7-EB44-3F23B8262148}"/>
              </a:ext>
            </a:extLst>
          </p:cNvPr>
          <p:cNvSpPr txBox="1"/>
          <p:nvPr/>
        </p:nvSpPr>
        <p:spPr>
          <a:xfrm>
            <a:off x="5817925" y="4632001"/>
            <a:ext cx="6283959" cy="738664"/>
          </a:xfrm>
          <a:prstGeom prst="rect">
            <a:avLst/>
          </a:prstGeom>
          <a:noFill/>
        </p:spPr>
        <p:txBody>
          <a:bodyPr wrap="square" rtlCol="0">
            <a:spAutoFit/>
          </a:bodyPr>
          <a:lstStyle/>
          <a:p>
            <a:r>
              <a:rPr lang="en-US" sz="1400" b="1">
                <a:latin typeface="Bliss Pro Heavy" panose="02010006030000020004" pitchFamily="2" charset="0"/>
              </a:rPr>
              <a:t>A failure to build trust sets the tone for the second dysfunction: fear of conflict. Teams that lack trust are incapable of engaging with unfiltered and passionate debate of ideas, resorting instead to veiled discussions and guarded comments.</a:t>
            </a:r>
          </a:p>
        </p:txBody>
      </p:sp>
      <p:sp>
        <p:nvSpPr>
          <p:cNvPr id="36" name="TextBox 35">
            <a:extLst>
              <a:ext uri="{FF2B5EF4-FFF2-40B4-BE49-F238E27FC236}">
                <a16:creationId xmlns:a16="http://schemas.microsoft.com/office/drawing/2014/main" id="{0A5FA624-16F8-ADCC-D047-24E8AEDE4A21}"/>
              </a:ext>
            </a:extLst>
          </p:cNvPr>
          <p:cNvSpPr txBox="1"/>
          <p:nvPr/>
        </p:nvSpPr>
        <p:spPr>
          <a:xfrm>
            <a:off x="5371894" y="3615619"/>
            <a:ext cx="6556323" cy="954107"/>
          </a:xfrm>
          <a:prstGeom prst="rect">
            <a:avLst/>
          </a:prstGeom>
          <a:noFill/>
        </p:spPr>
        <p:txBody>
          <a:bodyPr wrap="square" lIns="91440" tIns="45720" rIns="91440" bIns="45720" rtlCol="0" anchor="t">
            <a:spAutoFit/>
          </a:bodyPr>
          <a:lstStyle/>
          <a:p>
            <a:r>
              <a:rPr lang="en-US" sz="1400" b="1">
                <a:latin typeface="Bliss Pro Heavy"/>
              </a:rPr>
              <a:t>A lack of healthy conflict ensures the third dysfunction: Lack of commitment. Without having aired their opinion in the course of passionate and open debate, team members rarely, if ever buy-in and commit to decisions, though they may pretend to agree during meetings.</a:t>
            </a:r>
          </a:p>
        </p:txBody>
      </p:sp>
      <p:sp>
        <p:nvSpPr>
          <p:cNvPr id="37" name="TextBox 36">
            <a:extLst>
              <a:ext uri="{FF2B5EF4-FFF2-40B4-BE49-F238E27FC236}">
                <a16:creationId xmlns:a16="http://schemas.microsoft.com/office/drawing/2014/main" id="{5EE45061-4AE5-3841-229D-5BE2D4FFAA7C}"/>
              </a:ext>
            </a:extLst>
          </p:cNvPr>
          <p:cNvSpPr txBox="1"/>
          <p:nvPr/>
        </p:nvSpPr>
        <p:spPr>
          <a:xfrm>
            <a:off x="5204625" y="2613446"/>
            <a:ext cx="7060379" cy="954107"/>
          </a:xfrm>
          <a:prstGeom prst="rect">
            <a:avLst/>
          </a:prstGeom>
          <a:noFill/>
        </p:spPr>
        <p:txBody>
          <a:bodyPr wrap="square" lIns="91440" tIns="45720" rIns="91440" bIns="45720" rtlCol="0" anchor="t">
            <a:spAutoFit/>
          </a:bodyPr>
          <a:lstStyle/>
          <a:p>
            <a:r>
              <a:rPr lang="en-US" sz="1400" b="1">
                <a:latin typeface="Bliss Pro Heavy"/>
              </a:rPr>
              <a:t>With no real commitment and buy-in, team members develop an avoidance of accountability. Without committing to a clear plan of action, even the most focused and driven people often hesitate to call out their peers on actions and </a:t>
            </a:r>
            <a:r>
              <a:rPr lang="en-US" sz="1400" b="1" err="1">
                <a:latin typeface="Bliss Pro Heavy"/>
              </a:rPr>
              <a:t>behaviour</a:t>
            </a:r>
            <a:r>
              <a:rPr lang="en-US" sz="1400" b="1">
                <a:latin typeface="Bliss Pro Heavy"/>
              </a:rPr>
              <a:t> that seem counterproductive to the good of the team.</a:t>
            </a:r>
          </a:p>
        </p:txBody>
      </p:sp>
      <p:sp>
        <p:nvSpPr>
          <p:cNvPr id="38" name="TextBox 37">
            <a:extLst>
              <a:ext uri="{FF2B5EF4-FFF2-40B4-BE49-F238E27FC236}">
                <a16:creationId xmlns:a16="http://schemas.microsoft.com/office/drawing/2014/main" id="{CE4FE24D-CD08-4CAE-A51D-66E27034EEFF}"/>
              </a:ext>
            </a:extLst>
          </p:cNvPr>
          <p:cNvSpPr txBox="1"/>
          <p:nvPr/>
        </p:nvSpPr>
        <p:spPr>
          <a:xfrm>
            <a:off x="4968373" y="1519334"/>
            <a:ext cx="7060379" cy="738664"/>
          </a:xfrm>
          <a:prstGeom prst="rect">
            <a:avLst/>
          </a:prstGeom>
          <a:noFill/>
        </p:spPr>
        <p:txBody>
          <a:bodyPr wrap="square" lIns="91440" tIns="45720" rIns="91440" bIns="45720" rtlCol="0" anchor="t">
            <a:spAutoFit/>
          </a:bodyPr>
          <a:lstStyle/>
          <a:p>
            <a:r>
              <a:rPr lang="en-US" sz="1400" b="1">
                <a:latin typeface="Bliss Pro Heavy"/>
              </a:rPr>
              <a:t>Failure to hold one another to account creates an environment where an inattention to results occurs. This is where team members put their needs (such as ego, career or recognition) or even needs of their functions above the collective goals of the team.</a:t>
            </a:r>
          </a:p>
        </p:txBody>
      </p:sp>
    </p:spTree>
    <p:extLst>
      <p:ext uri="{BB962C8B-B14F-4D97-AF65-F5344CB8AC3E}">
        <p14:creationId xmlns:p14="http://schemas.microsoft.com/office/powerpoint/2010/main" val="1283258229"/>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dissolve">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dissolv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dissolve">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dissolv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dissolve">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dissolv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dissolve">
                                      <p:cBhvr>
                                        <p:cTn id="42" dur="50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dissolve">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dissolve">
                                      <p:cBhvr>
                                        <p:cTn id="5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34" grpId="0"/>
      <p:bldP spid="35" grpId="0"/>
      <p:bldP spid="36" grpId="0"/>
      <p:bldP spid="37" grpId="0"/>
      <p:bldP spid="3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AAFA3E-CB24-9AAA-7A92-8152F04A622B}"/>
              </a:ext>
            </a:extLst>
          </p:cNvPr>
          <p:cNvSpPr/>
          <p:nvPr/>
        </p:nvSpPr>
        <p:spPr>
          <a:xfrm>
            <a:off x="3719736" y="6237312"/>
            <a:ext cx="5544616" cy="11521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BBC Radio 4 - Woman's Hour - Brené Brown: Seven things we learned about our  emotions from the best-selling author on Woman's Hour">
            <a:extLst>
              <a:ext uri="{FF2B5EF4-FFF2-40B4-BE49-F238E27FC236}">
                <a16:creationId xmlns:a16="http://schemas.microsoft.com/office/drawing/2014/main" id="{2731E5D1-4598-177C-CD6D-F8EF1A7A080E}"/>
              </a:ext>
            </a:extLst>
          </p:cNvPr>
          <p:cNvPicPr>
            <a:picLocks noChangeAspect="1" noChangeArrowheads="1"/>
          </p:cNvPicPr>
          <p:nvPr/>
        </p:nvPicPr>
        <p:blipFill>
          <a:blip r:embed="rId2" cstate="email">
            <a:alphaModFix amt="50000"/>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4EE822B-F18E-B293-2D4B-824067D8AF06}"/>
              </a:ext>
            </a:extLst>
          </p:cNvPr>
          <p:cNvSpPr txBox="1"/>
          <p:nvPr/>
        </p:nvSpPr>
        <p:spPr>
          <a:xfrm>
            <a:off x="1569620" y="2638096"/>
            <a:ext cx="9067803" cy="1569660"/>
          </a:xfrm>
          <a:prstGeom prst="rect">
            <a:avLst/>
          </a:prstGeom>
          <a:noFill/>
        </p:spPr>
        <p:txBody>
          <a:bodyPr wrap="none" rtlCol="0">
            <a:spAutoFit/>
          </a:bodyPr>
          <a:lstStyle/>
          <a:p>
            <a:pPr algn="ctr"/>
            <a:r>
              <a:rPr lang="en-US" sz="4800" b="1">
                <a:solidFill>
                  <a:schemeClr val="bg1"/>
                </a:solidFill>
                <a:latin typeface="Bliss Pro Heavy" panose="02010006030000020004" pitchFamily="2" charset="0"/>
              </a:rPr>
              <a:t>“Vulnerability is the birth place of </a:t>
            </a:r>
          </a:p>
          <a:p>
            <a:pPr algn="ctr"/>
            <a:r>
              <a:rPr lang="en-US" sz="4800" b="1">
                <a:solidFill>
                  <a:schemeClr val="bg1"/>
                </a:solidFill>
                <a:latin typeface="Bliss Pro Heavy" panose="02010006030000020004" pitchFamily="2" charset="0"/>
              </a:rPr>
              <a:t>innovation, creativity and change.”</a:t>
            </a:r>
          </a:p>
        </p:txBody>
      </p:sp>
    </p:spTree>
    <p:extLst>
      <p:ext uri="{BB962C8B-B14F-4D97-AF65-F5344CB8AC3E}">
        <p14:creationId xmlns:p14="http://schemas.microsoft.com/office/powerpoint/2010/main" val="1295967418"/>
      </p:ext>
    </p:extLst>
  </p:cSld>
  <p:clrMapOvr>
    <a:masterClrMapping/>
  </p:clrMapOvr>
  <p:transition>
    <p:dissolv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6AF9E5-2977-273F-6DEA-0AE5F698054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45324288-5671-61A5-542E-08FE59715C15}"/>
              </a:ext>
            </a:extLst>
          </p:cNvPr>
          <p:cNvSpPr txBox="1"/>
          <p:nvPr/>
        </p:nvSpPr>
        <p:spPr>
          <a:xfrm>
            <a:off x="5674821" y="1196752"/>
            <a:ext cx="6264697" cy="4524315"/>
          </a:xfrm>
          <a:prstGeom prst="rect">
            <a:avLst/>
          </a:prstGeom>
          <a:noFill/>
        </p:spPr>
        <p:txBody>
          <a:bodyPr wrap="square" rtlCol="0">
            <a:spAutoFit/>
          </a:bodyPr>
          <a:lstStyle/>
          <a:p>
            <a:pPr algn="ctr"/>
            <a:r>
              <a:rPr lang="en-US" sz="4800" b="1">
                <a:solidFill>
                  <a:schemeClr val="bg1"/>
                </a:solidFill>
                <a:latin typeface="Bliss Pro Heavy" panose="02010006030000020004" pitchFamily="2" charset="0"/>
              </a:rPr>
              <a:t>WHAT COULD YOU AND YOUR ORGANISATION DO TO BUILD VULNERBILITY BASED TRUST?</a:t>
            </a:r>
          </a:p>
        </p:txBody>
      </p:sp>
    </p:spTree>
    <p:extLst>
      <p:ext uri="{BB962C8B-B14F-4D97-AF65-F5344CB8AC3E}">
        <p14:creationId xmlns:p14="http://schemas.microsoft.com/office/powerpoint/2010/main" val="1236031123"/>
      </p:ext>
    </p:extLst>
  </p:cSld>
  <p:clrMapOvr>
    <a:masterClrMapping/>
  </p:clrMapOvr>
  <p:transition>
    <p:dissolv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6D96B-44FB-F3A8-390A-39367BAF5ED6}"/>
            </a:ext>
          </a:extLst>
        </p:cNvPr>
        <p:cNvGrpSpPr/>
        <p:nvPr/>
      </p:nvGrpSpPr>
      <p:grpSpPr>
        <a:xfrm>
          <a:off x="0" y="0"/>
          <a:ext cx="0" cy="0"/>
          <a:chOff x="0" y="0"/>
          <a:chExt cx="0" cy="0"/>
        </a:xfrm>
      </p:grpSpPr>
      <p:pic>
        <p:nvPicPr>
          <p:cNvPr id="3" name="Picture 2" descr="A hand placing blocks on a stack of wooden blocks&#10;&#10;Description automatically generated">
            <a:extLst>
              <a:ext uri="{FF2B5EF4-FFF2-40B4-BE49-F238E27FC236}">
                <a16:creationId xmlns:a16="http://schemas.microsoft.com/office/drawing/2014/main" id="{51C7D8A7-3B2C-9E2F-F5CA-C1AE505C7366}"/>
              </a:ext>
            </a:extLst>
          </p:cNvPr>
          <p:cNvPicPr>
            <a:picLocks noChangeAspect="1"/>
          </p:cNvPicPr>
          <p:nvPr/>
        </p:nvPicPr>
        <p:blipFill rotWithShape="1">
          <a:blip r:embed="rId2" cstate="email">
            <a:alphaModFix amt="20000"/>
            <a:extLst>
              <a:ext uri="{28A0092B-C50C-407E-A947-70E740481C1C}">
                <a14:useLocalDpi xmlns:a14="http://schemas.microsoft.com/office/drawing/2010/main"/>
              </a:ext>
            </a:extLst>
          </a:blip>
          <a:srcRect/>
          <a:stretch/>
        </p:blipFill>
        <p:spPr>
          <a:xfrm>
            <a:off x="20" y="1279"/>
            <a:ext cx="12191980" cy="6856718"/>
          </a:xfrm>
          <a:prstGeom prst="rect">
            <a:avLst/>
          </a:prstGeom>
        </p:spPr>
      </p:pic>
      <p:sp>
        <p:nvSpPr>
          <p:cNvPr id="6" name="TextBox 5">
            <a:extLst>
              <a:ext uri="{FF2B5EF4-FFF2-40B4-BE49-F238E27FC236}">
                <a16:creationId xmlns:a16="http://schemas.microsoft.com/office/drawing/2014/main" id="{AB4EDA49-B951-E369-C030-A6B8AE291642}"/>
              </a:ext>
            </a:extLst>
          </p:cNvPr>
          <p:cNvSpPr txBox="1"/>
          <p:nvPr/>
        </p:nvSpPr>
        <p:spPr>
          <a:xfrm>
            <a:off x="0" y="1096893"/>
            <a:ext cx="12192000" cy="3046988"/>
          </a:xfrm>
          <a:prstGeom prst="rect">
            <a:avLst/>
          </a:prstGeom>
          <a:noFill/>
        </p:spPr>
        <p:txBody>
          <a:bodyPr wrap="square">
            <a:spAutoFit/>
          </a:bodyPr>
          <a:lstStyle/>
          <a:p>
            <a:pPr algn="ctr"/>
            <a:r>
              <a:rPr lang="en-GB" sz="4800" b="1" cap="all">
                <a:solidFill>
                  <a:schemeClr val="bg1"/>
                </a:solidFill>
                <a:effectLst/>
                <a:latin typeface="Bliss Pro Heavy" panose="02010006030000020004" pitchFamily="2" charset="0"/>
              </a:rPr>
              <a:t>WHEN PEOPLE KNOW THEY MATTER AND EXPERIENCE PURPOSE IN A CONNECTED AND SAFE ENVIRONMENT, RESEARCH FINDS THEY AND THEIR Organisations THRIVE.</a:t>
            </a:r>
            <a:endParaRPr lang="en-US" sz="4800" b="1">
              <a:solidFill>
                <a:schemeClr val="bg1"/>
              </a:solidFill>
              <a:latin typeface="Bliss Pro Heavy" panose="02010006030000020004" pitchFamily="2" charset="0"/>
            </a:endParaRPr>
          </a:p>
        </p:txBody>
      </p:sp>
    </p:spTree>
    <p:extLst>
      <p:ext uri="{BB962C8B-B14F-4D97-AF65-F5344CB8AC3E}">
        <p14:creationId xmlns:p14="http://schemas.microsoft.com/office/powerpoint/2010/main" val="3632802863"/>
      </p:ext>
    </p:extLst>
  </p:cSld>
  <p:clrMapOvr>
    <a:masterClrMapping/>
  </p:clrMapOvr>
  <p:transition>
    <p:dissolv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6D96B-44FB-F3A8-390A-39367BAF5ED6}"/>
            </a:ext>
          </a:extLst>
        </p:cNvPr>
        <p:cNvGrpSpPr/>
        <p:nvPr/>
      </p:nvGrpSpPr>
      <p:grpSpPr>
        <a:xfrm>
          <a:off x="0" y="0"/>
          <a:ext cx="0" cy="0"/>
          <a:chOff x="0" y="0"/>
          <a:chExt cx="0" cy="0"/>
        </a:xfrm>
      </p:grpSpPr>
      <p:pic>
        <p:nvPicPr>
          <p:cNvPr id="5" name="Picture 4" descr="A hand placing blocks on a stack of wooden blocks&#10;&#10;Description automatically generated">
            <a:extLst>
              <a:ext uri="{FF2B5EF4-FFF2-40B4-BE49-F238E27FC236}">
                <a16:creationId xmlns:a16="http://schemas.microsoft.com/office/drawing/2014/main" id="{DA2A7777-C928-E1F4-C047-6D84C14B9A12}"/>
              </a:ext>
            </a:extLst>
          </p:cNvPr>
          <p:cNvPicPr>
            <a:picLocks noChangeAspect="1"/>
          </p:cNvPicPr>
          <p:nvPr/>
        </p:nvPicPr>
        <p:blipFill rotWithShape="1">
          <a:blip r:embed="rId2" cstate="email">
            <a:alphaModFix amt="20000"/>
            <a:extLst>
              <a:ext uri="{28A0092B-C50C-407E-A947-70E740481C1C}">
                <a14:useLocalDpi xmlns:a14="http://schemas.microsoft.com/office/drawing/2010/main"/>
              </a:ext>
            </a:extLst>
          </a:blip>
          <a:srcRect/>
          <a:stretch/>
        </p:blipFill>
        <p:spPr>
          <a:xfrm>
            <a:off x="0" y="0"/>
            <a:ext cx="12191980" cy="6856718"/>
          </a:xfrm>
          <a:prstGeom prst="rect">
            <a:avLst/>
          </a:prstGeom>
        </p:spPr>
      </p:pic>
      <p:sp>
        <p:nvSpPr>
          <p:cNvPr id="6" name="TextBox 5">
            <a:extLst>
              <a:ext uri="{FF2B5EF4-FFF2-40B4-BE49-F238E27FC236}">
                <a16:creationId xmlns:a16="http://schemas.microsoft.com/office/drawing/2014/main" id="{AB4EDA49-B951-E369-C030-A6B8AE291642}"/>
              </a:ext>
            </a:extLst>
          </p:cNvPr>
          <p:cNvSpPr txBox="1"/>
          <p:nvPr/>
        </p:nvSpPr>
        <p:spPr>
          <a:xfrm>
            <a:off x="0" y="1268760"/>
            <a:ext cx="12192000" cy="4154984"/>
          </a:xfrm>
          <a:prstGeom prst="rect">
            <a:avLst/>
          </a:prstGeom>
          <a:noFill/>
        </p:spPr>
        <p:txBody>
          <a:bodyPr wrap="square">
            <a:spAutoFit/>
          </a:bodyPr>
          <a:lstStyle/>
          <a:p>
            <a:pPr algn="ctr"/>
            <a:r>
              <a:rPr lang="en-GB" sz="6600" b="1" cap="all">
                <a:solidFill>
                  <a:schemeClr val="bg1"/>
                </a:solidFill>
                <a:effectLst/>
                <a:latin typeface="Bliss Pro Heavy" panose="02010006030000020004" pitchFamily="2" charset="0"/>
              </a:rPr>
              <a:t>How do we create an environment where people can work at their natural best?</a:t>
            </a:r>
            <a:endParaRPr lang="en-US" sz="6600" b="1">
              <a:solidFill>
                <a:schemeClr val="bg1"/>
              </a:solidFill>
              <a:latin typeface="Bliss Pro Heavy" panose="02010006030000020004" pitchFamily="2" charset="0"/>
            </a:endParaRPr>
          </a:p>
        </p:txBody>
      </p:sp>
    </p:spTree>
    <p:extLst>
      <p:ext uri="{BB962C8B-B14F-4D97-AF65-F5344CB8AC3E}">
        <p14:creationId xmlns:p14="http://schemas.microsoft.com/office/powerpoint/2010/main" val="3040874254"/>
      </p:ext>
    </p:extLst>
  </p:cSld>
  <p:clrMapOvr>
    <a:masterClrMapping/>
  </p:clrMapOvr>
  <p:transition>
    <p:dissolv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683822" y="-89618"/>
            <a:ext cx="13372862" cy="6947618"/>
          </a:xfrm>
        </p:spPr>
      </p:pic>
    </p:spTree>
    <p:extLst>
      <p:ext uri="{BB962C8B-B14F-4D97-AF65-F5344CB8AC3E}">
        <p14:creationId xmlns:p14="http://schemas.microsoft.com/office/powerpoint/2010/main" val="18789194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Graphical user interface, text, application, chat or text message&#10;&#10;Description automatically generated">
            <a:extLst>
              <a:ext uri="{FF2B5EF4-FFF2-40B4-BE49-F238E27FC236}">
                <a16:creationId xmlns:a16="http://schemas.microsoft.com/office/drawing/2014/main" id="{FDB8BA19-6899-A246-9097-E603110E7B39}"/>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0"/>
            <a:ext cx="12192000" cy="6898262"/>
          </a:xfrm>
        </p:spPr>
      </p:pic>
      <p:sp>
        <p:nvSpPr>
          <p:cNvPr id="9" name="TextBox 8">
            <a:extLst>
              <a:ext uri="{FF2B5EF4-FFF2-40B4-BE49-F238E27FC236}">
                <a16:creationId xmlns:a16="http://schemas.microsoft.com/office/drawing/2014/main" id="{3D024E41-90C5-F14C-93C3-139183394BCC}"/>
              </a:ext>
            </a:extLst>
          </p:cNvPr>
          <p:cNvSpPr txBox="1"/>
          <p:nvPr/>
        </p:nvSpPr>
        <p:spPr>
          <a:xfrm rot="20984583">
            <a:off x="3947271" y="3674120"/>
            <a:ext cx="4463081" cy="523220"/>
          </a:xfrm>
          <a:prstGeom prst="rect">
            <a:avLst/>
          </a:prstGeom>
          <a:noFill/>
        </p:spPr>
        <p:txBody>
          <a:bodyPr wrap="none" rtlCol="0">
            <a:spAutoFit/>
          </a:bodyPr>
          <a:lstStyle/>
          <a:p>
            <a:r>
              <a:rPr lang="en-US" sz="2800">
                <a:solidFill>
                  <a:srgbClr val="000000"/>
                </a:solidFill>
              </a:rPr>
              <a:t>Describe you at your best?</a:t>
            </a:r>
          </a:p>
        </p:txBody>
      </p:sp>
    </p:spTree>
    <p:extLst>
      <p:ext uri="{BB962C8B-B14F-4D97-AF65-F5344CB8AC3E}">
        <p14:creationId xmlns:p14="http://schemas.microsoft.com/office/powerpoint/2010/main" val="27039780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ADCF17-3FEB-CE90-1488-997A9BB54A58}"/>
              </a:ext>
            </a:extLst>
          </p:cNvPr>
          <p:cNvSpPr/>
          <p:nvPr/>
        </p:nvSpPr>
        <p:spPr>
          <a:xfrm>
            <a:off x="3791744" y="6381328"/>
            <a:ext cx="5616624" cy="5760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5" name="Picture 1" descr="page55image1886306336">
            <a:extLst>
              <a:ext uri="{FF2B5EF4-FFF2-40B4-BE49-F238E27FC236}">
                <a16:creationId xmlns:a16="http://schemas.microsoft.com/office/drawing/2014/main" id="{60743115-A1C4-2D43-A2AA-2D31F6D6793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97467" y="-50800"/>
            <a:ext cx="11294533" cy="6908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0E3038B2-D0FE-084D-9FE6-77E15A7B89EA}"/>
              </a:ext>
            </a:extLst>
          </p:cNvPr>
          <p:cNvSpPr>
            <a:spLocks noChangeArrowheads="1"/>
          </p:cNvSpPr>
          <p:nvPr/>
        </p:nvSpPr>
        <p:spPr bwMode="auto">
          <a:xfrm>
            <a:off x="457201" y="673623"/>
            <a:ext cx="4176784" cy="2174891"/>
          </a:xfrm>
          <a:prstGeom prst="rect">
            <a:avLst/>
          </a:prstGeom>
          <a:solidFill>
            <a:srgbClr val="002060"/>
          </a:solidFill>
          <a:ln>
            <a:noFill/>
          </a:ln>
          <a:effectLst/>
        </p:spPr>
        <p:txBody>
          <a:bodyPr vert="horz" wrap="none" lIns="121920" tIns="60960" rIns="121920" bIns="60960" numCol="1" anchor="ctr" anchorCtr="0" compatLnSpc="1">
            <a:prstTxWarp prst="textNoShape">
              <a:avLst/>
            </a:prstTxWarp>
            <a:spAutoFit/>
          </a:bodyPr>
          <a:lstStyle/>
          <a:p>
            <a:pPr defTabSz="1219170" eaLnBrk="0" fontAlgn="base" hangingPunct="0">
              <a:spcBef>
                <a:spcPct val="0"/>
              </a:spcBef>
              <a:spcAft>
                <a:spcPct val="0"/>
              </a:spcAft>
            </a:pPr>
            <a:r>
              <a:rPr lang="en-US" altLang="en-US" sz="13333">
                <a:solidFill>
                  <a:schemeClr val="bg1"/>
                </a:solidFill>
                <a:latin typeface="Impact" panose="020B0806030902050204" pitchFamily="34" charset="0"/>
              </a:rPr>
              <a:t>P=p-</a:t>
            </a:r>
            <a:r>
              <a:rPr lang="en-US" altLang="en-US" sz="13333" err="1">
                <a:solidFill>
                  <a:schemeClr val="bg1"/>
                </a:solidFill>
                <a:latin typeface="Impact" panose="020B0806030902050204" pitchFamily="34" charset="0"/>
              </a:rPr>
              <a:t>i</a:t>
            </a:r>
            <a:r>
              <a:rPr lang="en-US" altLang="en-US" sz="13333">
                <a:solidFill>
                  <a:schemeClr val="bg1"/>
                </a:solidFill>
                <a:latin typeface="Impact" panose="020B0806030902050204" pitchFamily="34" charset="0"/>
              </a:rPr>
              <a:t> </a:t>
            </a:r>
            <a:endParaRPr lang="en-US" altLang="en-US" sz="2400">
              <a:solidFill>
                <a:schemeClr val="bg1"/>
              </a:solidFill>
              <a:latin typeface="Arial" panose="020B0604020202020204" pitchFamily="34" charset="0"/>
            </a:endParaRPr>
          </a:p>
        </p:txBody>
      </p:sp>
    </p:spTree>
    <p:extLst>
      <p:ext uri="{BB962C8B-B14F-4D97-AF65-F5344CB8AC3E}">
        <p14:creationId xmlns:p14="http://schemas.microsoft.com/office/powerpoint/2010/main" val="1816310905"/>
      </p:ext>
    </p:extLst>
  </p:cSld>
  <p:clrMapOvr>
    <a:masterClrMapping/>
  </p:clrMapOvr>
  <p:transition>
    <p:dissolv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D3E993-A9A4-5F16-C693-78151348028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7384"/>
            <a:ext cx="12197366" cy="6885384"/>
          </a:xfrm>
          <a:prstGeom prst="rect">
            <a:avLst/>
          </a:prstGeom>
        </p:spPr>
      </p:pic>
      <p:sp>
        <p:nvSpPr>
          <p:cNvPr id="3" name="TextBox 2">
            <a:extLst>
              <a:ext uri="{FF2B5EF4-FFF2-40B4-BE49-F238E27FC236}">
                <a16:creationId xmlns:a16="http://schemas.microsoft.com/office/drawing/2014/main" id="{EF83746B-D72E-9D2D-1B6A-32A3049D5C5B}"/>
              </a:ext>
            </a:extLst>
          </p:cNvPr>
          <p:cNvSpPr txBox="1"/>
          <p:nvPr/>
        </p:nvSpPr>
        <p:spPr>
          <a:xfrm>
            <a:off x="666413" y="2025904"/>
            <a:ext cx="6048672" cy="2800767"/>
          </a:xfrm>
          <a:prstGeom prst="rect">
            <a:avLst/>
          </a:prstGeom>
          <a:noFill/>
        </p:spPr>
        <p:txBody>
          <a:bodyPr wrap="square" rtlCol="0">
            <a:spAutoFit/>
          </a:bodyPr>
          <a:lstStyle/>
          <a:p>
            <a:pPr algn="ctr"/>
            <a:r>
              <a:rPr lang="en-US" sz="8800" b="1">
                <a:latin typeface="Bliss Pro Heavy" panose="02010006030000020004" pitchFamily="2" charset="0"/>
              </a:rPr>
              <a:t>HAVE YOU EVER?</a:t>
            </a:r>
          </a:p>
        </p:txBody>
      </p:sp>
    </p:spTree>
    <p:extLst>
      <p:ext uri="{BB962C8B-B14F-4D97-AF65-F5344CB8AC3E}">
        <p14:creationId xmlns:p14="http://schemas.microsoft.com/office/powerpoint/2010/main" val="967322522"/>
      </p:ext>
    </p:extLst>
  </p:cSld>
  <p:clrMapOvr>
    <a:masterClrMapping/>
  </p:clrMapOvr>
  <p:transition>
    <p:dissolv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1F3B68-84C2-3417-4D9D-113C1039E81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99392"/>
            <a:ext cx="12197366" cy="6984776"/>
          </a:xfrm>
          <a:prstGeom prst="rect">
            <a:avLst/>
          </a:prstGeom>
        </p:spPr>
      </p:pic>
      <p:sp>
        <p:nvSpPr>
          <p:cNvPr id="5" name="Rectangle 4">
            <a:extLst>
              <a:ext uri="{FF2B5EF4-FFF2-40B4-BE49-F238E27FC236}">
                <a16:creationId xmlns:a16="http://schemas.microsoft.com/office/drawing/2014/main" id="{FB84D89B-BBF2-D42D-3ED8-6EE9711FFE82}"/>
              </a:ext>
            </a:extLst>
          </p:cNvPr>
          <p:cNvSpPr/>
          <p:nvPr/>
        </p:nvSpPr>
        <p:spPr>
          <a:xfrm>
            <a:off x="0" y="-126775"/>
            <a:ext cx="12197366" cy="6984775"/>
          </a:xfrm>
          <a:prstGeom prst="rect">
            <a:avLst/>
          </a:prstGeom>
          <a:solidFill>
            <a:schemeClr val="bg1">
              <a:alpha val="4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BC930CDF-2A89-C424-493D-F2D241CD92E6}"/>
              </a:ext>
            </a:extLst>
          </p:cNvPr>
          <p:cNvSpPr txBox="1"/>
          <p:nvPr/>
        </p:nvSpPr>
        <p:spPr>
          <a:xfrm>
            <a:off x="353200" y="887279"/>
            <a:ext cx="11450590" cy="1200329"/>
          </a:xfrm>
          <a:prstGeom prst="rect">
            <a:avLst/>
          </a:prstGeom>
          <a:noFill/>
        </p:spPr>
        <p:txBody>
          <a:bodyPr wrap="square" rtlCol="0">
            <a:spAutoFit/>
          </a:bodyPr>
          <a:lstStyle/>
          <a:p>
            <a:r>
              <a:rPr lang="en-US" sz="3600" b="1">
                <a:latin typeface="Bliss Pro Heavy" panose="02010006030000020004" pitchFamily="2" charset="0"/>
              </a:rPr>
              <a:t>Thought – I would rather keep my job by staying within the lines than say something and risk looking stupid?</a:t>
            </a:r>
          </a:p>
        </p:txBody>
      </p:sp>
      <p:sp>
        <p:nvSpPr>
          <p:cNvPr id="10" name="TextBox 9">
            <a:extLst>
              <a:ext uri="{FF2B5EF4-FFF2-40B4-BE49-F238E27FC236}">
                <a16:creationId xmlns:a16="http://schemas.microsoft.com/office/drawing/2014/main" id="{CDD6001C-E8D2-BC2A-BA45-429E25D7D731}"/>
              </a:ext>
            </a:extLst>
          </p:cNvPr>
          <p:cNvSpPr txBox="1"/>
          <p:nvPr/>
        </p:nvSpPr>
        <p:spPr>
          <a:xfrm>
            <a:off x="480826" y="2663475"/>
            <a:ext cx="11323591" cy="1200329"/>
          </a:xfrm>
          <a:prstGeom prst="rect">
            <a:avLst/>
          </a:prstGeom>
          <a:noFill/>
        </p:spPr>
        <p:txBody>
          <a:bodyPr wrap="square" rtlCol="0">
            <a:spAutoFit/>
          </a:bodyPr>
          <a:lstStyle/>
          <a:p>
            <a:r>
              <a:rPr lang="en-US" sz="3600" b="1">
                <a:latin typeface="Bliss Pro Heavy" panose="02010006030000020004" pitchFamily="2" charset="0"/>
              </a:rPr>
              <a:t>Not said anything in the meeting because you didn’t want to bring the mood down?</a:t>
            </a:r>
          </a:p>
        </p:txBody>
      </p:sp>
      <p:sp>
        <p:nvSpPr>
          <p:cNvPr id="12" name="TextBox 11">
            <a:extLst>
              <a:ext uri="{FF2B5EF4-FFF2-40B4-BE49-F238E27FC236}">
                <a16:creationId xmlns:a16="http://schemas.microsoft.com/office/drawing/2014/main" id="{E553989E-2EA8-2F3F-9A67-DCA306B6EDCB}"/>
              </a:ext>
            </a:extLst>
          </p:cNvPr>
          <p:cNvSpPr txBox="1"/>
          <p:nvPr/>
        </p:nvSpPr>
        <p:spPr>
          <a:xfrm>
            <a:off x="476220" y="4439674"/>
            <a:ext cx="11401744" cy="1200329"/>
          </a:xfrm>
          <a:prstGeom prst="rect">
            <a:avLst/>
          </a:prstGeom>
          <a:noFill/>
        </p:spPr>
        <p:txBody>
          <a:bodyPr wrap="square" rtlCol="0">
            <a:spAutoFit/>
          </a:bodyPr>
          <a:lstStyle/>
          <a:p>
            <a:r>
              <a:rPr lang="en-US" sz="3600" b="1">
                <a:latin typeface="Bliss Pro Heavy" panose="02010006030000020004" pitchFamily="2" charset="0"/>
              </a:rPr>
              <a:t>Agreed to something you weren’t sure about just because you didn’t feel comfortable saying it?</a:t>
            </a:r>
          </a:p>
        </p:txBody>
      </p:sp>
    </p:spTree>
    <p:extLst>
      <p:ext uri="{BB962C8B-B14F-4D97-AF65-F5344CB8AC3E}">
        <p14:creationId xmlns:p14="http://schemas.microsoft.com/office/powerpoint/2010/main" val="1419239582"/>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TotalTime>
  <Words>1909</Words>
  <Application>Microsoft Office PowerPoint</Application>
  <PresentationFormat>Widescreen</PresentationFormat>
  <Paragraphs>186</Paragraphs>
  <Slides>47</Slides>
  <Notes>15</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47</vt:i4>
      </vt:variant>
    </vt:vector>
  </HeadingPairs>
  <TitlesOfParts>
    <vt:vector size="62" baseType="lpstr">
      <vt:lpstr>American Typewriter</vt:lpstr>
      <vt:lpstr>Aptos</vt:lpstr>
      <vt:lpstr>Arial</vt:lpstr>
      <vt:lpstr>Bauhaus 93</vt:lpstr>
      <vt:lpstr>Bliss Pro Bold</vt:lpstr>
      <vt:lpstr>Bliss Pro Heavy</vt:lpstr>
      <vt:lpstr>Brandon grotes</vt:lpstr>
      <vt:lpstr>Calibri</vt:lpstr>
      <vt:lpstr>Gotham HTF Medium</vt:lpstr>
      <vt:lpstr>GT America</vt:lpstr>
      <vt:lpstr>Impact</vt:lpstr>
      <vt:lpstr>Plus Jakarta Sans</vt:lpstr>
      <vt:lpstr>Roboto</vt:lpstr>
      <vt:lpstr>Source Sans Pro</vt:lpstr>
      <vt:lpstr>Office Theme</vt:lpstr>
      <vt:lpstr>Psychological Safety:  What, Why &amp; How?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Oscar Veldhoven</dc:creator>
  <cp:lastModifiedBy>Oscar Veldhoven</cp:lastModifiedBy>
  <cp:revision>2</cp:revision>
  <dcterms:created xsi:type="dcterms:W3CDTF">2024-10-28T10:50:35Z</dcterms:created>
  <dcterms:modified xsi:type="dcterms:W3CDTF">2024-10-28T11:42:19Z</dcterms:modified>
</cp:coreProperties>
</file>